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1" r:id="rId4"/>
    <p:sldId id="365" r:id="rId5"/>
    <p:sldId id="525" r:id="rId6"/>
    <p:sldId id="377" r:id="rId7"/>
    <p:sldId id="380" r:id="rId8"/>
    <p:sldId id="528" r:id="rId9"/>
    <p:sldId id="526" r:id="rId10"/>
    <p:sldId id="527" r:id="rId11"/>
    <p:sldId id="529" r:id="rId12"/>
    <p:sldId id="531" r:id="rId13"/>
    <p:sldId id="554" r:id="rId14"/>
    <p:sldId id="555" r:id="rId15"/>
    <p:sldId id="557" r:id="rId16"/>
    <p:sldId id="560" r:id="rId17"/>
    <p:sldId id="561" r:id="rId18"/>
    <p:sldId id="532" r:id="rId19"/>
    <p:sldId id="542" r:id="rId20"/>
    <p:sldId id="543" r:id="rId21"/>
    <p:sldId id="544" r:id="rId22"/>
    <p:sldId id="545" r:id="rId23"/>
    <p:sldId id="546" r:id="rId24"/>
    <p:sldId id="547" r:id="rId25"/>
    <p:sldId id="553" r:id="rId26"/>
    <p:sldId id="552" r:id="rId27"/>
    <p:sldId id="551" r:id="rId28"/>
    <p:sldId id="550" r:id="rId29"/>
    <p:sldId id="549" r:id="rId30"/>
    <p:sldId id="548" r:id="rId31"/>
    <p:sldId id="562" r:id="rId32"/>
    <p:sldId id="563" r:id="rId33"/>
    <p:sldId id="564" r:id="rId34"/>
    <p:sldId id="565" r:id="rId35"/>
    <p:sldId id="577" r:id="rId36"/>
    <p:sldId id="558" r:id="rId37"/>
    <p:sldId id="588" r:id="rId38"/>
    <p:sldId id="589" r:id="rId39"/>
    <p:sldId id="586" r:id="rId40"/>
    <p:sldId id="566" r:id="rId41"/>
    <p:sldId id="587" r:id="rId42"/>
    <p:sldId id="559" r:id="rId43"/>
    <p:sldId id="590" r:id="rId44"/>
    <p:sldId id="533" r:id="rId45"/>
    <p:sldId id="534" r:id="rId46"/>
    <p:sldId id="591" r:id="rId47"/>
    <p:sldId id="535" r:id="rId48"/>
    <p:sldId id="539" r:id="rId49"/>
    <p:sldId id="541" r:id="rId50"/>
    <p:sldId id="540" r:id="rId51"/>
    <p:sldId id="536" r:id="rId52"/>
    <p:sldId id="569" r:id="rId53"/>
    <p:sldId id="537" r:id="rId54"/>
    <p:sldId id="570" r:id="rId55"/>
    <p:sldId id="571" r:id="rId56"/>
    <p:sldId id="572" r:id="rId57"/>
    <p:sldId id="593" r:id="rId58"/>
    <p:sldId id="595" r:id="rId59"/>
    <p:sldId id="596" r:id="rId60"/>
    <p:sldId id="598" r:id="rId61"/>
    <p:sldId id="599" r:id="rId62"/>
    <p:sldId id="600" r:id="rId63"/>
    <p:sldId id="603" r:id="rId64"/>
    <p:sldId id="619" r:id="rId65"/>
    <p:sldId id="610" r:id="rId66"/>
    <p:sldId id="612" r:id="rId67"/>
    <p:sldId id="613" r:id="rId68"/>
    <p:sldId id="616" r:id="rId69"/>
    <p:sldId id="614" r:id="rId70"/>
    <p:sldId id="615" r:id="rId71"/>
    <p:sldId id="601" r:id="rId72"/>
    <p:sldId id="617" r:id="rId73"/>
    <p:sldId id="618" r:id="rId74"/>
    <p:sldId id="573" r:id="rId75"/>
    <p:sldId id="574" r:id="rId76"/>
    <p:sldId id="575" r:id="rId77"/>
    <p:sldId id="584" r:id="rId78"/>
    <p:sldId id="585" r:id="rId79"/>
    <p:sldId id="576" r:id="rId80"/>
    <p:sldId id="579" r:id="rId81"/>
    <p:sldId id="621" r:id="rId82"/>
    <p:sldId id="578" r:id="rId83"/>
    <p:sldId id="620" r:id="rId84"/>
    <p:sldId id="622" r:id="rId85"/>
    <p:sldId id="479" r:id="rId86"/>
    <p:sldId id="520" r:id="rId87"/>
    <p:sldId id="521" r:id="rId88"/>
    <p:sldId id="522" r:id="rId89"/>
    <p:sldId id="362" r:id="rId9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00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73" autoAdjust="0"/>
    <p:restoredTop sz="94660" autoAdjust="0"/>
  </p:normalViewPr>
  <p:slideViewPr>
    <p:cSldViewPr snapToGrid="0">
      <p:cViewPr varScale="1">
        <p:scale>
          <a:sx n="80" d="100"/>
          <a:sy n="80" d="100"/>
        </p:scale>
        <p:origin x="108" y="8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157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30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68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30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07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04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74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81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51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12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67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46083-B954-44D0-AE11-69727A28A43D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B5B0-ACCD-49A0-B0E0-A10E85997B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75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1143000" y="2011680"/>
            <a:ext cx="6858000" cy="234019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Лаборатория робототехники и </a:t>
            </a:r>
            <a:r>
              <a:rPr lang="ru-RU" b="1" dirty="0" err="1" smtClean="0"/>
              <a:t>мехатроники</a:t>
            </a:r>
            <a:r>
              <a:rPr lang="ru-RU" b="1" dirty="0" smtClean="0"/>
              <a:t> </a:t>
            </a:r>
            <a:r>
              <a:rPr lang="ru-RU" b="1" dirty="0" err="1" smtClean="0"/>
              <a:t>КубГУ</a:t>
            </a:r>
            <a:endParaRPr lang="ru-RU" b="1" dirty="0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5128911"/>
            <a:ext cx="6858000" cy="71671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2" y="437282"/>
            <a:ext cx="1372043" cy="9996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545" l="0" r="100000">
                        <a14:foregroundMark x1="42984" y1="54848" x2="42984" y2="54848"/>
                        <a14:foregroundMark x1="50794" y1="55273" x2="50794" y2="55273"/>
                        <a14:foregroundMark x1="59492" y1="54848" x2="59492" y2="54848"/>
                        <a14:foregroundMark x1="35683" y1="55273" x2="35683" y2="55273"/>
                        <a14:foregroundMark x1="23746" y1="30364" x2="23746" y2="30364"/>
                        <a14:foregroundMark x1="23302" y1="22061" x2="23302" y2="22061"/>
                        <a14:foregroundMark x1="69968" y1="29515" x2="69968" y2="29515"/>
                        <a14:foregroundMark x1="70921" y1="22061" x2="70921" y2="22061"/>
                        <a14:foregroundMark x1="51683" y1="44364" x2="51683" y2="44364"/>
                        <a14:foregroundMark x1="42540" y1="44788" x2="42540" y2="44788"/>
                        <a14:foregroundMark x1="61270" y1="64485" x2="61270" y2="64485"/>
                        <a14:foregroundMark x1="33333" y1="64909" x2="33333" y2="64909"/>
                        <a14:foregroundMark x1="54413" y1="65818" x2="54413" y2="65818"/>
                        <a14:foregroundMark x1="38857" y1="65818" x2="38857" y2="65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8" r="21760" b="31148"/>
          <a:stretch/>
        </p:blipFill>
        <p:spPr>
          <a:xfrm>
            <a:off x="7573780" y="440067"/>
            <a:ext cx="854440" cy="99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3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 b="1" dirty="0" smtClean="0"/>
              <a:t>Микроконтроллеры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81050" y="5967561"/>
            <a:ext cx="7886700" cy="60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/>
              <a:t>Занятие 2</a:t>
            </a:r>
            <a:r>
              <a:rPr lang="en-US" sz="3600" b="1" dirty="0" smtClean="0"/>
              <a:t>3 </a:t>
            </a:r>
            <a:r>
              <a:rPr lang="ru-RU" sz="3600" b="1" dirty="0" smtClean="0"/>
              <a:t>и 24</a:t>
            </a:r>
            <a:endParaRPr lang="ru-RU" sz="3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3" b="14339"/>
          <a:stretch/>
        </p:blipFill>
        <p:spPr>
          <a:xfrm>
            <a:off x="0" y="1380068"/>
            <a:ext cx="9144000" cy="449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0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8503919" cy="15795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/>
              <a:t>АЦП, переменный резистор</a:t>
            </a:r>
            <a:endParaRPr lang="ru-RU" sz="6000" b="1" dirty="0"/>
          </a:p>
        </p:txBody>
      </p:sp>
      <p:pic>
        <p:nvPicPr>
          <p:cNvPr id="1026" name="Picture 2" descr="C:\Users\Елена\Downloads\5341ec01f9cdd0aa83ec2bcf95c8cb83.jpeg"/>
          <p:cNvPicPr>
            <a:picLocks noChangeAspect="1" noChangeArrowheads="1"/>
          </p:cNvPicPr>
          <p:nvPr/>
        </p:nvPicPr>
        <p:blipFill>
          <a:blip r:embed="rId2" cstate="print"/>
          <a:srcRect t="10294" b="16177"/>
          <a:stretch>
            <a:fillRect/>
          </a:stretch>
        </p:blipFill>
        <p:spPr bwMode="auto">
          <a:xfrm>
            <a:off x="0" y="1799459"/>
            <a:ext cx="9144000" cy="45632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223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" descr="C:\Users\Станислав\Desktop\513a1dfbce395fe62400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5183" y="5446709"/>
            <a:ext cx="1660779" cy="111064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Вспомним </a:t>
            </a:r>
            <a:r>
              <a:rPr lang="en-US" b="1" dirty="0"/>
              <a:t>breadboard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1" y="1366744"/>
            <a:ext cx="7515616" cy="3003491"/>
          </a:xfrm>
          <a:prstGeom prst="rect">
            <a:avLst/>
          </a:prstGeom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1135029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320838" y="4370235"/>
            <a:ext cx="85601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/>
              <a:t>Вертикальные проводники объединены в группы по 5 контактов (</a:t>
            </a:r>
            <a:r>
              <a:rPr lang="ru-RU" sz="2800" b="1" dirty="0" smtClean="0">
                <a:solidFill>
                  <a:srgbClr val="00B050"/>
                </a:solidFill>
              </a:rPr>
              <a:t>Зеленые</a:t>
            </a:r>
            <a:r>
              <a:rPr lang="ru-RU" sz="2800" dirty="0"/>
              <a:t>) Горизонтальные длинные проводники (шины, рельсы) идут вдоль половины длины платы (</a:t>
            </a:r>
            <a:r>
              <a:rPr lang="ru-RU" sz="2800" b="1" dirty="0">
                <a:solidFill>
                  <a:srgbClr val="FF0000"/>
                </a:solidFill>
              </a:rPr>
              <a:t>Красные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dirty="0"/>
              <a:t>и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>
                <a:solidFill>
                  <a:srgbClr val="0070C0"/>
                </a:solidFill>
              </a:rPr>
              <a:t>синие</a:t>
            </a:r>
            <a:r>
              <a:rPr lang="ru-RU" sz="2800" dirty="0"/>
              <a:t>). К ним удобно подключать питание и землю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1304533" y="1802372"/>
            <a:ext cx="3135526" cy="3161"/>
          </a:xfrm>
          <a:prstGeom prst="line">
            <a:avLst/>
          </a:prstGeom>
          <a:ln w="76200">
            <a:solidFill>
              <a:srgbClr val="0070C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1304533" y="1915931"/>
            <a:ext cx="3133974" cy="133"/>
          </a:xfrm>
          <a:prstGeom prst="line">
            <a:avLst/>
          </a:prstGeom>
          <a:ln w="76200">
            <a:solidFill>
              <a:srgbClr val="FF000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4588440" y="1802372"/>
            <a:ext cx="3135526" cy="3161"/>
          </a:xfrm>
          <a:prstGeom prst="line">
            <a:avLst/>
          </a:prstGeom>
          <a:ln w="76200">
            <a:solidFill>
              <a:srgbClr val="0070C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4588440" y="1915931"/>
            <a:ext cx="3133974" cy="133"/>
          </a:xfrm>
          <a:prstGeom prst="line">
            <a:avLst/>
          </a:prstGeom>
          <a:ln w="76200">
            <a:solidFill>
              <a:srgbClr val="FF000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243473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349341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1460056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568500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1674368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1784755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1893199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1999067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2109782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2218226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324094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2435193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543637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649505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760220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2868664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2974532" y="2201173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1135029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1243473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1349341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1460056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1568500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1674368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1784755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1893199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1999067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2109782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2218226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2324094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2435193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2543637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>
            <a:off x="2649505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2760220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2868664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2974532" y="2967936"/>
            <a:ext cx="0" cy="537265"/>
          </a:xfrm>
          <a:prstGeom prst="line">
            <a:avLst/>
          </a:prstGeom>
          <a:ln w="76200">
            <a:solidFill>
              <a:srgbClr val="00B05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38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460499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Подключаем </a:t>
            </a:r>
            <a:r>
              <a:rPr lang="ru-RU" b="1" dirty="0" smtClean="0"/>
              <a:t>светодиод и кнопку со стягивающим резистором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640"/>
            <a:ext cx="9144000" cy="430641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680199" y="6029886"/>
            <a:ext cx="2294467" cy="622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 </a:t>
            </a:r>
            <a:r>
              <a:rPr lang="en-US" sz="1200" b="1" dirty="0" smtClean="0"/>
              <a:t>LED</a:t>
            </a:r>
            <a:r>
              <a:rPr lang="en-US" sz="3600" b="1" dirty="0"/>
              <a:t> </a:t>
            </a:r>
            <a:r>
              <a:rPr lang="en-US" sz="2800" b="1" dirty="0" smtClean="0"/>
              <a:t>= 330 </a:t>
            </a:r>
            <a:r>
              <a:rPr lang="ru-RU" sz="2800" b="1" dirty="0" smtClean="0"/>
              <a:t>Ом</a:t>
            </a:r>
            <a:endParaRPr lang="ru-RU" sz="3600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16398" y="6029886"/>
            <a:ext cx="2294467" cy="622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 </a:t>
            </a:r>
            <a:r>
              <a:rPr lang="en-US" sz="1200" b="1" dirty="0" smtClean="0"/>
              <a:t>BUTTON</a:t>
            </a:r>
            <a:r>
              <a:rPr lang="en-US" sz="3600" b="1" dirty="0" smtClean="0"/>
              <a:t> </a:t>
            </a:r>
            <a:r>
              <a:rPr lang="en-US" sz="2800" b="1" dirty="0" smtClean="0"/>
              <a:t>= 10</a:t>
            </a:r>
            <a:r>
              <a:rPr lang="ru-RU" sz="2800" b="1" dirty="0" smtClean="0"/>
              <a:t> кОм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9188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Значение команд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9061" y="1511589"/>
            <a:ext cx="8365878" cy="46738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pinMode</a:t>
            </a:r>
            <a:r>
              <a:rPr lang="ru-RU" dirty="0" smtClean="0"/>
              <a:t>()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ru-RU" dirty="0" smtClean="0"/>
              <a:t>состоит из двух слов </a:t>
            </a:r>
            <a:r>
              <a:rPr lang="en-US" dirty="0" smtClean="0">
                <a:solidFill>
                  <a:srgbClr val="FF0000"/>
                </a:solidFill>
              </a:rPr>
              <a:t>pin</a:t>
            </a:r>
            <a:r>
              <a:rPr lang="ru-RU" dirty="0"/>
              <a:t> (англ. </a:t>
            </a:r>
            <a:r>
              <a:rPr lang="ru-RU" dirty="0" smtClean="0"/>
              <a:t>штырь, контакт) и </a:t>
            </a:r>
            <a:r>
              <a:rPr lang="en-US" dirty="0" smtClean="0">
                <a:solidFill>
                  <a:srgbClr val="FF0000"/>
                </a:solidFill>
              </a:rPr>
              <a:t>Mode</a:t>
            </a:r>
            <a:r>
              <a:rPr lang="ru-RU" dirty="0"/>
              <a:t> (англ. </a:t>
            </a:r>
            <a:r>
              <a:rPr lang="ru-RU" dirty="0" smtClean="0"/>
              <a:t>режим работы), дословно переводится как «режим работы контакта». Мы и указываем: </a:t>
            </a:r>
            <a:r>
              <a:rPr lang="ru-RU" dirty="0" err="1" smtClean="0">
                <a:solidFill>
                  <a:srgbClr val="FF0000"/>
                </a:solidFill>
              </a:rPr>
              <a:t>режимПина</a:t>
            </a:r>
            <a:r>
              <a:rPr lang="ru-RU" dirty="0" smtClean="0"/>
              <a:t>(</a:t>
            </a:r>
            <a:r>
              <a:rPr lang="ru-RU" b="1" dirty="0" err="1" smtClean="0"/>
              <a:t>номерПина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00B0F0"/>
                </a:solidFill>
              </a:rPr>
              <a:t>РЕЖИМ</a:t>
            </a:r>
            <a:r>
              <a:rPr lang="ru-RU" dirty="0" smtClean="0"/>
              <a:t>);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digitalWrite</a:t>
            </a:r>
            <a:r>
              <a:rPr lang="ru-RU" dirty="0" smtClean="0"/>
              <a:t>()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ru-RU" dirty="0"/>
              <a:t>состоит из двух слов </a:t>
            </a:r>
            <a:r>
              <a:rPr lang="en-US" dirty="0">
                <a:solidFill>
                  <a:srgbClr val="FF0000"/>
                </a:solidFill>
              </a:rPr>
              <a:t>digital </a:t>
            </a:r>
            <a:r>
              <a:rPr lang="ru-RU" dirty="0"/>
              <a:t>(англ. цифровой) принимающим только 2 значения (1/0) и </a:t>
            </a:r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ru-RU" dirty="0"/>
              <a:t>(англ. Записывать), можно дословно перевести как «Записать в цифровом виде». Мы и указываем:</a:t>
            </a:r>
            <a:br>
              <a:rPr lang="ru-RU" dirty="0"/>
            </a:br>
            <a:r>
              <a:rPr lang="ru-RU" dirty="0"/>
              <a:t>	</a:t>
            </a:r>
            <a:r>
              <a:rPr lang="ru-RU" dirty="0" err="1">
                <a:solidFill>
                  <a:srgbClr val="FF0000"/>
                </a:solidFill>
              </a:rPr>
              <a:t>записатьЦифрой</a:t>
            </a:r>
            <a:r>
              <a:rPr lang="ru-RU" dirty="0"/>
              <a:t>(</a:t>
            </a:r>
            <a:r>
              <a:rPr lang="ru-RU" b="1" dirty="0" err="1"/>
              <a:t>номерПина</a:t>
            </a:r>
            <a:r>
              <a:rPr lang="ru-RU" dirty="0"/>
              <a:t>, </a:t>
            </a:r>
            <a:r>
              <a:rPr lang="ru-RU" b="1" dirty="0">
                <a:solidFill>
                  <a:srgbClr val="00B0F0"/>
                </a:solidFill>
              </a:rPr>
              <a:t>ЗНАЧЕНИЕ</a:t>
            </a:r>
            <a:r>
              <a:rPr lang="ru-RU" dirty="0" smtClean="0"/>
              <a:t>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26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Значение команд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66850"/>
            <a:ext cx="8420099" cy="48768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err="1">
                <a:solidFill>
                  <a:srgbClr val="FF0000"/>
                </a:solidFill>
              </a:rPr>
              <a:t>analogWrite</a:t>
            </a:r>
            <a:r>
              <a:rPr lang="ru-RU" dirty="0"/>
              <a:t>()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en-US" dirty="0"/>
              <a:t>– </a:t>
            </a:r>
            <a:r>
              <a:rPr lang="ru-RU" dirty="0"/>
              <a:t>состоит из двух слов </a:t>
            </a:r>
            <a:r>
              <a:rPr lang="ru-RU" dirty="0" err="1">
                <a:solidFill>
                  <a:srgbClr val="FF0000"/>
                </a:solidFill>
              </a:rPr>
              <a:t>analog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(англ. аналоговый) принимающим любые промежуточные значения и </a:t>
            </a:r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ru-RU" dirty="0"/>
              <a:t>(англ. Записывать), можно дословно перевести как «Записать в аналоговом виде». </a:t>
            </a:r>
            <a:r>
              <a:rPr lang="ru-RU" dirty="0" smtClean="0"/>
              <a:t>Мы </a:t>
            </a:r>
            <a:r>
              <a:rPr lang="ru-RU" dirty="0"/>
              <a:t>и указываем: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записатьАналоговый</a:t>
            </a:r>
            <a:r>
              <a:rPr lang="ru-RU" dirty="0" smtClean="0"/>
              <a:t>(</a:t>
            </a:r>
            <a:r>
              <a:rPr lang="ru-RU" b="1" dirty="0" err="1" smtClean="0"/>
              <a:t>номерПина</a:t>
            </a:r>
            <a:r>
              <a:rPr lang="ru-RU" dirty="0"/>
              <a:t>, </a:t>
            </a:r>
            <a:r>
              <a:rPr lang="ru-RU" b="1" dirty="0">
                <a:solidFill>
                  <a:srgbClr val="00B0F0"/>
                </a:solidFill>
              </a:rPr>
              <a:t>ЗНАЧЕНИЕ</a:t>
            </a:r>
            <a:r>
              <a:rPr lang="ru-RU" dirty="0" smtClean="0"/>
              <a:t>);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digitalRead</a:t>
            </a:r>
            <a:r>
              <a:rPr lang="ru-RU" dirty="0" smtClean="0"/>
              <a:t>() </a:t>
            </a:r>
            <a:r>
              <a:rPr lang="en-US" dirty="0" smtClean="0"/>
              <a:t>– </a:t>
            </a:r>
            <a:r>
              <a:rPr lang="ru-RU" dirty="0" smtClean="0"/>
              <a:t>состоит из двух слов </a:t>
            </a:r>
            <a:r>
              <a:rPr lang="en-US" dirty="0" smtClean="0">
                <a:solidFill>
                  <a:srgbClr val="FF0000"/>
                </a:solidFill>
              </a:rPr>
              <a:t>digital </a:t>
            </a:r>
            <a:r>
              <a:rPr lang="ru-RU" dirty="0" smtClean="0"/>
              <a:t>(англ. цифровой) принимающим только 2 значения (1/0) и </a:t>
            </a:r>
            <a:r>
              <a:rPr lang="en-US" dirty="0" smtClean="0">
                <a:solidFill>
                  <a:srgbClr val="FF0000"/>
                </a:solidFill>
              </a:rPr>
              <a:t>Read </a:t>
            </a:r>
            <a:r>
              <a:rPr lang="ru-RU" dirty="0" smtClean="0"/>
              <a:t>(англ. Считывать), можно дословно перевести как «</a:t>
            </a:r>
            <a:r>
              <a:rPr lang="ru-RU" dirty="0" err="1" smtClean="0"/>
              <a:t>Считыватьв</a:t>
            </a:r>
            <a:r>
              <a:rPr lang="ru-RU" dirty="0" smtClean="0"/>
              <a:t> цифровом виде». Мы и указываем: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	</a:t>
            </a:r>
            <a:r>
              <a:rPr lang="ru-RU" dirty="0" err="1" smtClean="0">
                <a:solidFill>
                  <a:srgbClr val="FF0000"/>
                </a:solidFill>
              </a:rPr>
              <a:t>считатьЦифрой</a:t>
            </a:r>
            <a:r>
              <a:rPr lang="ru-RU" dirty="0" smtClean="0"/>
              <a:t>(</a:t>
            </a:r>
            <a:r>
              <a:rPr lang="ru-RU" b="1" dirty="0" err="1" smtClean="0"/>
              <a:t>номерПина</a:t>
            </a:r>
            <a:r>
              <a:rPr lang="ru-RU" dirty="0" smtClean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73206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Новые термины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79884"/>
            <a:ext cx="7886700" cy="469707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Для того, чтобы понять сегодняшний урок, мы должны познакомиться с новыми  терминами:</a:t>
            </a:r>
          </a:p>
          <a:p>
            <a:pPr>
              <a:buFontTx/>
              <a:buChar char="-"/>
            </a:pPr>
            <a:r>
              <a:rPr lang="ru-RU" dirty="0" smtClean="0"/>
              <a:t>Сигнал</a:t>
            </a:r>
          </a:p>
          <a:p>
            <a:pPr>
              <a:buFontTx/>
              <a:buChar char="-"/>
            </a:pPr>
            <a:r>
              <a:rPr lang="ru-RU" dirty="0" smtClean="0"/>
              <a:t>Электрический сигнал</a:t>
            </a:r>
          </a:p>
          <a:p>
            <a:pPr>
              <a:buFontTx/>
              <a:buChar char="-"/>
            </a:pPr>
            <a:r>
              <a:rPr lang="ru-RU" dirty="0" smtClean="0"/>
              <a:t>Цифровой сигнал</a:t>
            </a:r>
          </a:p>
          <a:p>
            <a:pPr>
              <a:buFontTx/>
              <a:buChar char="-"/>
            </a:pPr>
            <a:r>
              <a:rPr lang="ru-RU" dirty="0" smtClean="0"/>
              <a:t>Аналоговый сигнал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36" y="3176337"/>
            <a:ext cx="3000626" cy="300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30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533" y="228601"/>
            <a:ext cx="8458199" cy="2971800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/>
              <a:t>Сигнал</a:t>
            </a:r>
            <a:r>
              <a:rPr lang="ru-RU" dirty="0" smtClean="0"/>
              <a:t> – это любая физическая величина, изменяющаяся со временем. Именно благодаря этому изменению во времени сигнал может нести некую информацию.</a:t>
            </a:r>
          </a:p>
          <a:p>
            <a:pPr marL="0" indent="0" algn="just">
              <a:buNone/>
            </a:pPr>
            <a:r>
              <a:rPr lang="ru-RU" b="1" dirty="0" smtClean="0"/>
              <a:t>Электрический сигнал </a:t>
            </a:r>
            <a:r>
              <a:rPr lang="ru-RU" dirty="0" smtClean="0"/>
              <a:t>– это электрическая величина (напряжение), изменяющаяся со временем. Вся электроника работает с электрическими сигналами.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69" y="3200401"/>
            <a:ext cx="7701126" cy="336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77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21" y="409075"/>
            <a:ext cx="8566484" cy="601578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b="1" dirty="0"/>
              <a:t>Цифровой сигнал </a:t>
            </a:r>
            <a:r>
              <a:rPr lang="ru-RU" dirty="0"/>
              <a:t>– это сигнал, который может принимать только два значения. Причем разрешены отклонения от этих значений. </a:t>
            </a:r>
            <a:r>
              <a:rPr lang="ru-RU" dirty="0" smtClean="0"/>
              <a:t>Например, </a:t>
            </a:r>
            <a:r>
              <a:rPr lang="ru-RU" dirty="0"/>
              <a:t>уровень нуля это значения от 0 до 1.1 вольт, а уровень единицы от 2.7 до 5 вольт. Устройства работающие исключительно с цифровыми сигналами, называются цифровыми устройствами.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b="1" dirty="0" smtClean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b="1" dirty="0" smtClean="0"/>
              <a:t>Аналоговый сигнал </a:t>
            </a:r>
            <a:r>
              <a:rPr lang="ru-RU" dirty="0" smtClean="0"/>
              <a:t>– это сигнал, который может принимать любые значение в определенных пределах. Устройства работающие с аналоговыми сигналами, называются аналоговыми устройствами.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914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955" y="709864"/>
            <a:ext cx="8286750" cy="539491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Все величины в нашем мире могут носить </a:t>
            </a:r>
            <a:r>
              <a:rPr lang="ru-RU" b="1" dirty="0" smtClean="0"/>
              <a:t>качественную</a:t>
            </a:r>
            <a:r>
              <a:rPr lang="ru-RU" dirty="0" smtClean="0"/>
              <a:t> и </a:t>
            </a:r>
            <a:r>
              <a:rPr lang="ru-RU" b="1" dirty="0" smtClean="0"/>
              <a:t>количественную</a:t>
            </a:r>
            <a:r>
              <a:rPr lang="ru-RU" dirty="0" smtClean="0"/>
              <a:t> характеристики. Так например, качественной характеристикой является цифровой сигнал (</a:t>
            </a:r>
            <a:r>
              <a:rPr lang="en-US" b="1" dirty="0" smtClean="0">
                <a:solidFill>
                  <a:srgbClr val="00B0F0"/>
                </a:solidFill>
              </a:rPr>
              <a:t>HIGH</a:t>
            </a:r>
            <a:r>
              <a:rPr lang="en-US" dirty="0" smtClean="0"/>
              <a:t>/</a:t>
            </a:r>
            <a:r>
              <a:rPr lang="en-US" b="1" dirty="0" smtClean="0">
                <a:solidFill>
                  <a:srgbClr val="00B0F0"/>
                </a:solidFill>
              </a:rPr>
              <a:t>LOW</a:t>
            </a:r>
            <a:r>
              <a:rPr lang="en-US" dirty="0" smtClean="0"/>
              <a:t>, </a:t>
            </a:r>
            <a:r>
              <a:rPr lang="en-US" dirty="0">
                <a:solidFill>
                  <a:srgbClr val="00B0F0"/>
                </a:solidFill>
              </a:rPr>
              <a:t>true</a:t>
            </a:r>
            <a:r>
              <a:rPr lang="en-US" dirty="0"/>
              <a:t>/</a:t>
            </a:r>
            <a:r>
              <a:rPr lang="en-US" dirty="0">
                <a:solidFill>
                  <a:srgbClr val="00B0F0"/>
                </a:solidFill>
              </a:rPr>
              <a:t>false</a:t>
            </a:r>
            <a:r>
              <a:rPr lang="en-US" dirty="0"/>
              <a:t>, 1/0</a:t>
            </a:r>
            <a:r>
              <a:rPr lang="ru-RU" dirty="0" smtClean="0"/>
              <a:t>), а количественной – аналоговый сигнал (диапазон напряжений от 0.00 до 5.00 вольт).</a:t>
            </a:r>
          </a:p>
          <a:p>
            <a:pPr marL="0" indent="0" algn="just">
              <a:buNone/>
            </a:pPr>
            <a:r>
              <a:rPr lang="ru-RU" dirty="0" smtClean="0"/>
              <a:t>Электронные устройства умеют работать с напряжением. Именно аналоговые значения напряжения обрабатываются в специальных устройствах. Преобразование аналоговой величины в дискретную позволяет микроконтроллеру ее обработать.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663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Аналого-цифровой преобразователь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Чтобы автоматизировать процесс измерения аналоговых величин, и возложить эту задачу на электронные приборы, инженеры создали особое устройство, называемое </a:t>
            </a:r>
            <a:r>
              <a:rPr lang="ru-RU" b="1" dirty="0"/>
              <a:t>аналого-цифровым преобразователем</a:t>
            </a:r>
            <a:r>
              <a:rPr lang="ru-RU" dirty="0"/>
              <a:t> (АЦП). Это устройство позволяет превращать аналоговый сигнал в цифровой код, пригодный для использования в </a:t>
            </a:r>
            <a:r>
              <a:rPr lang="ru-RU" dirty="0" smtClean="0"/>
              <a:t>цифровой электронике.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610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9" b="8669"/>
          <a:stretch/>
        </p:blipFill>
        <p:spPr>
          <a:xfrm>
            <a:off x="5571067" y="4792134"/>
            <a:ext cx="2734733" cy="20658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78859"/>
            <a:ext cx="7886700" cy="910221"/>
          </a:xfrm>
        </p:spPr>
        <p:txBody>
          <a:bodyPr/>
          <a:lstStyle/>
          <a:p>
            <a:pPr algn="ctr"/>
            <a:r>
              <a:rPr lang="ru-RU" b="1" dirty="0" smtClean="0"/>
              <a:t>АЦП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433" y="945146"/>
            <a:ext cx="8221133" cy="513392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В робототехнике АЦП являются важной составляющей системы датчиков машины. Акселерометр, гироскоп (</a:t>
            </a:r>
            <a:r>
              <a:rPr lang="ru-RU" dirty="0" err="1"/>
              <a:t>гиротахометр</a:t>
            </a:r>
            <a:r>
              <a:rPr lang="ru-RU" dirty="0"/>
              <a:t>), барометр, магнитометр, и даже видеокамера — все эти приборы соединяются с центральным процессором с помощью АЦП.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Конструктивно, АЦП может находиться в одном корпусе с микропроцессором или микроконтроллером, как в случае </a:t>
            </a:r>
            <a:r>
              <a:rPr lang="ru-RU" dirty="0" err="1"/>
              <a:t>Arduino</a:t>
            </a:r>
            <a:r>
              <a:rPr lang="ru-RU" dirty="0"/>
              <a:t> </a:t>
            </a:r>
            <a:r>
              <a:rPr lang="ru-RU" dirty="0" smtClean="0"/>
              <a:t>UNO. </a:t>
            </a:r>
            <a:r>
              <a:rPr lang="ru-RU" dirty="0"/>
              <a:t>В противном случае, как и все современные электронные устройства, </a:t>
            </a:r>
            <a:r>
              <a:rPr lang="ru-RU" dirty="0" smtClean="0"/>
              <a:t>АЦП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 </a:t>
            </a:r>
            <a:r>
              <a:rPr lang="ru-RU" dirty="0"/>
              <a:t>может быть оформлен </a:t>
            </a:r>
            <a:r>
              <a:rPr lang="ru-RU" dirty="0" smtClean="0"/>
              <a:t>в виде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 отдельной микросхемы, </a:t>
            </a: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например MCP3008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551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Следует отметить, что существует и устройство с обратной функцией, называемое цифро-аналоговым преобразователем (ЦАП, DAC). Оно позволяет переводить цифровой сигнал в аналоговый. Например, во время проигрывания мелодии на мобильном телефоне происходит преобразование цифрового кода из MP3 файла в звук, который вы слышите у себя в наушниках.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019034" y="5076699"/>
            <a:ext cx="7105931" cy="1235200"/>
            <a:chOff x="1531769" y="4604933"/>
            <a:chExt cx="7105931" cy="12352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31769" y="4896519"/>
              <a:ext cx="652027" cy="65202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1010</a:t>
              </a:r>
              <a:endParaRPr lang="ru-RU" dirty="0">
                <a:solidFill>
                  <a:schemeClr val="tx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0101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205013" y="4896518"/>
              <a:ext cx="1410948" cy="65202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ЦАП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8120724" y="4654687"/>
              <a:ext cx="516976" cy="1146267"/>
              <a:chOff x="8076955" y="4968249"/>
              <a:chExt cx="516976" cy="1146267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8076955" y="5293324"/>
                <a:ext cx="184638" cy="4961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Трапеция 12"/>
              <p:cNvSpPr/>
              <p:nvPr/>
            </p:nvSpPr>
            <p:spPr>
              <a:xfrm rot="16200000">
                <a:off x="7854629" y="5375214"/>
                <a:ext cx="1146267" cy="332337"/>
              </a:xfrm>
              <a:prstGeom prst="trapezoid">
                <a:avLst>
                  <a:gd name="adj" fmla="val 9716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" name="Стрелка вправо 7"/>
            <p:cNvSpPr/>
            <p:nvPr/>
          </p:nvSpPr>
          <p:spPr>
            <a:xfrm>
              <a:off x="2361993" y="5056234"/>
              <a:ext cx="664823" cy="329305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трелка вправо 8"/>
            <p:cNvSpPr/>
            <p:nvPr/>
          </p:nvSpPr>
          <p:spPr>
            <a:xfrm>
              <a:off x="7060222" y="5066299"/>
              <a:ext cx="909027" cy="329305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471495" y="4604933"/>
              <a:ext cx="1495611" cy="1235200"/>
            </a:xfrm>
            <a:custGeom>
              <a:avLst/>
              <a:gdLst>
                <a:gd name="connsiteX0" fmla="*/ 0 w 5398476"/>
                <a:gd name="connsiteY0" fmla="*/ 1258754 h 2530569"/>
                <a:gd name="connsiteX1" fmla="*/ 439615 w 5398476"/>
                <a:gd name="connsiteY1" fmla="*/ 36623 h 2530569"/>
                <a:gd name="connsiteX2" fmla="*/ 1336430 w 5398476"/>
                <a:gd name="connsiteY2" fmla="*/ 2507262 h 2530569"/>
                <a:gd name="connsiteX3" fmla="*/ 2215661 w 5398476"/>
                <a:gd name="connsiteY3" fmla="*/ 36623 h 2530569"/>
                <a:gd name="connsiteX4" fmla="*/ 3121269 w 5398476"/>
                <a:gd name="connsiteY4" fmla="*/ 2507262 h 2530569"/>
                <a:gd name="connsiteX5" fmla="*/ 4026876 w 5398476"/>
                <a:gd name="connsiteY5" fmla="*/ 36623 h 2530569"/>
                <a:gd name="connsiteX6" fmla="*/ 4923692 w 5398476"/>
                <a:gd name="connsiteY6" fmla="*/ 2507262 h 2530569"/>
                <a:gd name="connsiteX7" fmla="*/ 5398476 w 5398476"/>
                <a:gd name="connsiteY7" fmla="*/ 1276338 h 2530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8476" h="2530569">
                  <a:moveTo>
                    <a:pt x="0" y="1258754"/>
                  </a:moveTo>
                  <a:cubicBezTo>
                    <a:pt x="108438" y="543646"/>
                    <a:pt x="216877" y="-171462"/>
                    <a:pt x="439615" y="36623"/>
                  </a:cubicBezTo>
                  <a:cubicBezTo>
                    <a:pt x="662353" y="244708"/>
                    <a:pt x="1040422" y="2507262"/>
                    <a:pt x="1336430" y="2507262"/>
                  </a:cubicBezTo>
                  <a:cubicBezTo>
                    <a:pt x="1632438" y="2507262"/>
                    <a:pt x="1918188" y="36623"/>
                    <a:pt x="2215661" y="36623"/>
                  </a:cubicBezTo>
                  <a:cubicBezTo>
                    <a:pt x="2513134" y="36623"/>
                    <a:pt x="2819400" y="2507262"/>
                    <a:pt x="3121269" y="2507262"/>
                  </a:cubicBezTo>
                  <a:cubicBezTo>
                    <a:pt x="3423138" y="2507262"/>
                    <a:pt x="3726472" y="36623"/>
                    <a:pt x="4026876" y="36623"/>
                  </a:cubicBezTo>
                  <a:cubicBezTo>
                    <a:pt x="4327280" y="36623"/>
                    <a:pt x="4695092" y="2300643"/>
                    <a:pt x="4923692" y="2507262"/>
                  </a:cubicBezTo>
                  <a:cubicBezTo>
                    <a:pt x="5152292" y="2713881"/>
                    <a:pt x="5319345" y="1484423"/>
                    <a:pt x="5398476" y="1276338"/>
                  </a:cubicBezTo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трелка вправо 10"/>
            <p:cNvSpPr/>
            <p:nvPr/>
          </p:nvSpPr>
          <p:spPr>
            <a:xfrm>
              <a:off x="4704522" y="5063169"/>
              <a:ext cx="727538" cy="329305"/>
            </a:xfrm>
            <a:prstGeom prst="rightArrow">
              <a:avLst>
                <a:gd name="adj1" fmla="val 50000"/>
                <a:gd name="adj2" fmla="val 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21812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Функции работы с </a:t>
            </a:r>
            <a:r>
              <a:rPr lang="ru-RU" b="1" dirty="0" smtClean="0"/>
              <a:t>АЦП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868" y="1416552"/>
            <a:ext cx="8482263" cy="307924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С </a:t>
            </a:r>
            <a:r>
              <a:rPr lang="ru-RU" dirty="0"/>
              <a:t>помощью платформы </a:t>
            </a:r>
            <a:r>
              <a:rPr lang="ru-RU" dirty="0" err="1"/>
              <a:t>Arduino</a:t>
            </a:r>
            <a:r>
              <a:rPr lang="ru-RU" dirty="0"/>
              <a:t> мы </a:t>
            </a:r>
            <a:r>
              <a:rPr lang="ru-RU" dirty="0" smtClean="0"/>
              <a:t>будем</a:t>
            </a:r>
            <a:r>
              <a:rPr lang="ru-RU" dirty="0"/>
              <a:t> изучать работу АЦП</a:t>
            </a:r>
            <a:r>
              <a:rPr lang="ru-RU" dirty="0" smtClean="0"/>
              <a:t>. </a:t>
            </a:r>
            <a:r>
              <a:rPr lang="ru-RU" dirty="0"/>
              <a:t>В используемой нами модели </a:t>
            </a:r>
            <a:r>
              <a:rPr lang="ru-RU" dirty="0" err="1"/>
              <a:t>Arduino</a:t>
            </a:r>
            <a:r>
              <a:rPr lang="ru-RU" dirty="0"/>
              <a:t> </a:t>
            </a:r>
            <a:r>
              <a:rPr lang="ru-RU" dirty="0" smtClean="0"/>
              <a:t>U</a:t>
            </a:r>
            <a:r>
              <a:rPr lang="en-US" dirty="0" smtClean="0"/>
              <a:t>NO</a:t>
            </a:r>
            <a:r>
              <a:rPr lang="ru-RU" dirty="0" smtClean="0"/>
              <a:t>, </a:t>
            </a:r>
            <a:r>
              <a:rPr lang="ru-RU" dirty="0"/>
              <a:t>наряду с обычными выводами общего назначения </a:t>
            </a:r>
            <a:r>
              <a:rPr lang="en-US" dirty="0" smtClean="0"/>
              <a:t>GPIO </a:t>
            </a:r>
            <a:r>
              <a:rPr lang="ru-RU" dirty="0" smtClean="0"/>
              <a:t>(к </a:t>
            </a:r>
            <a:r>
              <a:rPr lang="ru-RU" dirty="0"/>
              <a:t>которым мы уже подключали светодиоды и кнопки) есть целых шесть аналоговых входов. В других версиях </a:t>
            </a:r>
            <a:r>
              <a:rPr lang="ru-RU" dirty="0" err="1"/>
              <a:t>Arduino</a:t>
            </a:r>
            <a:r>
              <a:rPr lang="ru-RU" dirty="0"/>
              <a:t> таких входов может быть и больше, например, у </a:t>
            </a:r>
            <a:r>
              <a:rPr lang="ru-RU" dirty="0" err="1"/>
              <a:t>Arduino</a:t>
            </a:r>
            <a:r>
              <a:rPr lang="ru-RU" dirty="0"/>
              <a:t> </a:t>
            </a:r>
            <a:r>
              <a:rPr lang="ru-RU" dirty="0" err="1"/>
              <a:t>Mega</a:t>
            </a:r>
            <a:r>
              <a:rPr lang="ru-RU" dirty="0"/>
              <a:t> их 16.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31" t="66373"/>
          <a:stretch/>
        </p:blipFill>
        <p:spPr>
          <a:xfrm>
            <a:off x="0" y="4721671"/>
            <a:ext cx="8277727" cy="1787323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34208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1779"/>
          </a:xfrm>
        </p:spPr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  <a:latin typeface="+mn-lt"/>
              </a:rPr>
              <a:t>analogRead</a:t>
            </a:r>
            <a:r>
              <a:rPr lang="ru-RU" b="1" dirty="0" smtClean="0">
                <a:latin typeface="+mn-lt"/>
              </a:rPr>
              <a:t>(</a:t>
            </a:r>
            <a:r>
              <a:rPr lang="en-US" b="1" dirty="0" err="1" smtClean="0">
                <a:latin typeface="+mn-lt"/>
              </a:rPr>
              <a:t>analogInPin</a:t>
            </a:r>
            <a:r>
              <a:rPr lang="ru-RU" b="1" dirty="0" smtClean="0">
                <a:latin typeface="+mn-lt"/>
              </a:rPr>
              <a:t>)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042" y="1371600"/>
            <a:ext cx="8337884" cy="51134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analogRead</a:t>
            </a:r>
            <a:r>
              <a:rPr lang="ru-RU" dirty="0" smtClean="0"/>
              <a:t>(), умеет </a:t>
            </a:r>
            <a:r>
              <a:rPr lang="ru-RU" dirty="0"/>
              <a:t>считывать </a:t>
            </a:r>
            <a:r>
              <a:rPr lang="ru-RU" dirty="0" smtClean="0"/>
              <a:t>аналоговый сигнал </a:t>
            </a:r>
            <a:r>
              <a:rPr lang="ru-RU" dirty="0"/>
              <a:t>с аналогового </a:t>
            </a:r>
            <a:r>
              <a:rPr lang="ru-RU" dirty="0" smtClean="0"/>
              <a:t>входа контроллера.</a:t>
            </a: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после </a:t>
            </a:r>
            <a:r>
              <a:rPr lang="ru-RU" dirty="0"/>
              <a:t>вызова этой функции, микроконтроллер измерит уровень аналогового сигнала на заданном контакте, и сохранит результат работы АЦП в переменную </a:t>
            </a:r>
            <a:r>
              <a:rPr lang="ru-RU" dirty="0" smtClean="0"/>
              <a:t>«</a:t>
            </a:r>
            <a:r>
              <a:rPr lang="en-US" dirty="0"/>
              <a:t>result</a:t>
            </a:r>
            <a:r>
              <a:rPr lang="ru-RU" dirty="0" smtClean="0"/>
              <a:t>». </a:t>
            </a:r>
            <a:r>
              <a:rPr lang="ru-RU" dirty="0"/>
              <a:t>При этом результатом функции </a:t>
            </a:r>
            <a:r>
              <a:rPr lang="ru-RU" dirty="0" err="1" smtClean="0">
                <a:solidFill>
                  <a:srgbClr val="FF0000"/>
                </a:solidFill>
              </a:rPr>
              <a:t>analogRead</a:t>
            </a:r>
            <a:r>
              <a:rPr lang="ru-RU" dirty="0"/>
              <a:t>() будет число от 0 до 1023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 algn="just">
              <a:buNone/>
            </a:pPr>
            <a:r>
              <a:rPr lang="ru-RU" dirty="0" smtClean="0"/>
              <a:t>В качестве </a:t>
            </a:r>
            <a:r>
              <a:rPr lang="en-US" b="1" dirty="0" err="1" smtClean="0"/>
              <a:t>analogInPin</a:t>
            </a:r>
            <a:r>
              <a:rPr lang="ru-RU" dirty="0"/>
              <a:t> </a:t>
            </a:r>
            <a:r>
              <a:rPr lang="ru-RU" dirty="0" smtClean="0"/>
              <a:t>используем </a:t>
            </a:r>
            <a:r>
              <a:rPr lang="en-US" dirty="0" smtClean="0"/>
              <a:t>A0, A1, A2, A3, A4, A5 – </a:t>
            </a:r>
            <a:r>
              <a:rPr lang="ru-RU" dirty="0" smtClean="0"/>
              <a:t>которые также соответствуют порядковым номерам </a:t>
            </a:r>
            <a:r>
              <a:rPr lang="ru-RU" smtClean="0"/>
              <a:t>контактов 14,15,16,17,18, 19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7042" y="2236801"/>
            <a:ext cx="700134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result</a:t>
            </a:r>
            <a:r>
              <a:rPr lang="ru-RU" sz="2800" dirty="0"/>
              <a:t> = </a:t>
            </a:r>
            <a:r>
              <a:rPr lang="ru-RU" sz="2800" dirty="0" err="1">
                <a:solidFill>
                  <a:srgbClr val="FF0000"/>
                </a:solidFill>
              </a:rPr>
              <a:t>analogRead</a:t>
            </a:r>
            <a:r>
              <a:rPr lang="ru-RU" sz="2800" dirty="0"/>
              <a:t>(</a:t>
            </a:r>
            <a:r>
              <a:rPr lang="en-US" sz="2800" dirty="0" err="1"/>
              <a:t>analogInPin</a:t>
            </a:r>
            <a:r>
              <a:rPr lang="ru-RU" sz="28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94503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Разрядность </a:t>
            </a:r>
            <a:r>
              <a:rPr lang="ru-RU" b="1" dirty="0" smtClean="0"/>
              <a:t>АЦП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391" y="1363133"/>
            <a:ext cx="8295217" cy="517313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Надо заметить, что число 1023 здесь  неспроста. Это 1024 значения – то есть 2</a:t>
            </a:r>
            <a:r>
              <a:rPr lang="en-US" dirty="0" smtClean="0"/>
              <a:t>^</a:t>
            </a:r>
            <a:r>
              <a:rPr lang="ru-RU" dirty="0" smtClean="0"/>
              <a:t>10. Говорят, что у нас 10-ти битный АЦП. Дело в том, что у каждого устройства АЦП есть такой важный параметр как </a:t>
            </a:r>
            <a:r>
              <a:rPr lang="ru-RU" b="1" dirty="0" smtClean="0"/>
              <a:t>разрядность</a:t>
            </a:r>
            <a:r>
              <a:rPr lang="ru-RU" dirty="0" smtClean="0"/>
              <a:t>. Чем больше значение этого параметра, тем точнее работает прибор. Предположим, что у нас есть АЦП с разрядностью 1. Подавая на вход любое напряжени</a:t>
            </a:r>
            <a:r>
              <a:rPr lang="ru-RU" dirty="0"/>
              <a:t>е</a:t>
            </a:r>
            <a:r>
              <a:rPr lang="ru-RU" dirty="0" smtClean="0"/>
              <a:t> от 0 до 2,5 Вольт, на выходе мы получим 0. Напряжение от 2,5 до 5 вольт даст нам единицу. То есть 1-битный АЦП сможет распознать только два уровня напряжения. Разрядность определяет дискретизацию – разбиение аналоговой величины на определенные отрезки.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142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Аналоговый сигнал (синусоида)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1931832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Дискретизация 64 шага (2</a:t>
            </a:r>
            <a:r>
              <a:rPr lang="en-US" b="1" dirty="0" smtClean="0"/>
              <a:t>^6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3838210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32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^5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182099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16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^4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1119994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8 шага</a:t>
            </a:r>
            <a:r>
              <a:rPr lang="ru-RU" b="1" dirty="0"/>
              <a:t> (2</a:t>
            </a:r>
            <a:r>
              <a:rPr lang="en-US" b="1" dirty="0" smtClean="0"/>
              <a:t>^3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1031289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4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^2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290212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Дискретизация 2 шага</a:t>
            </a:r>
            <a:r>
              <a:rPr lang="en-US" b="1" dirty="0" smtClean="0"/>
              <a:t> </a:t>
            </a:r>
            <a:r>
              <a:rPr lang="ru-RU" b="1" dirty="0" smtClean="0"/>
              <a:t>(2</a:t>
            </a:r>
            <a:r>
              <a:rPr lang="en-US" b="1" dirty="0" smtClean="0"/>
              <a:t>^1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3230976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4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^2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3725379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8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^3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2215860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16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^4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3214675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Дискретизация </a:t>
            </a:r>
            <a:r>
              <a:rPr lang="ru-RU" b="1" dirty="0" smtClean="0"/>
              <a:t>32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 smtClean="0"/>
              <a:t>^5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3610008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Дискретизация 64 шага</a:t>
            </a:r>
            <a:r>
              <a:rPr lang="en-US" b="1" dirty="0" smtClean="0"/>
              <a:t> </a:t>
            </a:r>
            <a:r>
              <a:rPr lang="ru-RU" b="1" dirty="0"/>
              <a:t>(2</a:t>
            </a:r>
            <a:r>
              <a:rPr lang="en-US" b="1" dirty="0"/>
              <a:t>^6</a:t>
            </a:r>
            <a:r>
              <a:rPr lang="ru-RU" b="1" dirty="0"/>
              <a:t>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2850575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Аналоговый сигнал (синусоида)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8" y="1957555"/>
            <a:ext cx="8697912" cy="4087477"/>
          </a:xfrm>
        </p:spPr>
      </p:pic>
    </p:spTree>
    <p:extLst>
      <p:ext uri="{BB962C8B-B14F-4D97-AF65-F5344CB8AC3E}">
        <p14:creationId xmlns:p14="http://schemas.microsoft.com/office/powerpoint/2010/main" val="926006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Опорное </a:t>
            </a:r>
            <a:r>
              <a:rPr lang="ru-RU" b="1" dirty="0" smtClean="0"/>
              <a:t>напряжение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15533"/>
            <a:ext cx="8229600" cy="46614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Есть нюанс, который может стать причиной ошибки измерения с помощью АПЦ. Помните тот диапазон от 0 до 5 вольт в котором работает устройство? В общем случае этот диапазон выглядит иначе:</a:t>
            </a:r>
          </a:p>
          <a:p>
            <a:pPr marL="0" indent="0" algn="just">
              <a:buNone/>
            </a:pPr>
            <a:r>
              <a:rPr lang="ru-RU" i="1" dirty="0"/>
              <a:t>от 0 до </a:t>
            </a:r>
            <a:r>
              <a:rPr lang="ru-RU" b="1" i="1" dirty="0"/>
              <a:t>опорного напряжения</a:t>
            </a:r>
            <a:endParaRPr lang="ru-RU" b="1" dirty="0"/>
          </a:p>
          <a:p>
            <a:pPr marL="0" indent="0" algn="just">
              <a:buNone/>
            </a:pPr>
            <a:r>
              <a:rPr lang="ru-RU" dirty="0"/>
              <a:t>Это изменение повлечет за собой изменение формулы расчет точности АЦП:</a:t>
            </a:r>
          </a:p>
          <a:p>
            <a:pPr marL="0" indent="0" algn="just">
              <a:buNone/>
            </a:pPr>
            <a:r>
              <a:rPr lang="ru-RU" i="1" dirty="0"/>
              <a:t>точность = опорное </a:t>
            </a:r>
            <a:r>
              <a:rPr lang="ru-RU" i="1" dirty="0" smtClean="0"/>
              <a:t>напряжение/1023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Опорное напряжение определяет границу диапазона, с которым будет работать АЦП.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797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pPr algn="ctr"/>
            <a:r>
              <a:rPr lang="ru-RU" b="1" dirty="0"/>
              <a:t>Опорное напряжение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915" y="1359568"/>
            <a:ext cx="8434137" cy="502218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По умолчанию, </a:t>
            </a:r>
            <a:r>
              <a:rPr lang="ru-RU" b="1" dirty="0" smtClean="0"/>
              <a:t>опорное напряжение</a:t>
            </a:r>
            <a:r>
              <a:rPr lang="ru-RU" dirty="0" smtClean="0"/>
              <a:t> равно стабилизированному </a:t>
            </a:r>
            <a:r>
              <a:rPr lang="ru-RU" dirty="0"/>
              <a:t>напряжению </a:t>
            </a:r>
            <a:r>
              <a:rPr lang="ru-RU" dirty="0" err="1" smtClean="0"/>
              <a:t>Arduino</a:t>
            </a:r>
            <a:r>
              <a:rPr lang="ru-RU" dirty="0" smtClean="0"/>
              <a:t> UNO или напряжению питания USB порта </a:t>
            </a:r>
            <a:r>
              <a:rPr lang="ru-RU" dirty="0"/>
              <a:t>компьютера. </a:t>
            </a:r>
            <a:r>
              <a:rPr lang="ru-RU" dirty="0" smtClean="0"/>
              <a:t>В нашем конкретном </a:t>
            </a:r>
            <a:r>
              <a:rPr lang="ru-RU" dirty="0"/>
              <a:t>случае это напряжение </a:t>
            </a:r>
            <a:r>
              <a:rPr lang="ru-RU" dirty="0" smtClean="0"/>
              <a:t>может быть 5.00 ±0.05 вольт. Тогда измерение заряда </a:t>
            </a:r>
            <a:r>
              <a:rPr lang="ru-RU" dirty="0"/>
              <a:t>батарейки </a:t>
            </a:r>
            <a:r>
              <a:rPr lang="ru-RU" dirty="0" smtClean="0"/>
              <a:t>произведется с достаточной </a:t>
            </a:r>
            <a:r>
              <a:rPr lang="ru-RU" dirty="0"/>
              <a:t>точностью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Что если </a:t>
            </a:r>
            <a:r>
              <a:rPr lang="ru-RU" dirty="0" smtClean="0"/>
              <a:t>мы питаем </a:t>
            </a:r>
            <a:r>
              <a:rPr lang="ru-RU" dirty="0"/>
              <a:t>микроконтроллер от </a:t>
            </a:r>
            <a:r>
              <a:rPr lang="ru-RU" dirty="0" smtClean="0"/>
              <a:t>разряженного аккумулятора? Допустим напряжение батареи упало до 4.80 вольта. Опорное напряжение изменится. Это приведет к сдвигу уровней АЦП и, возможно, к некоторым непредвиденным последствиям: таким как сдвиг ЛОГИЧЕСКИХ уровней. Точность измерения изменится и </a:t>
            </a:r>
            <a:r>
              <a:rPr lang="ru-RU" dirty="0"/>
              <a:t>будет равна </a:t>
            </a:r>
            <a:r>
              <a:rPr lang="ru-RU" dirty="0" smtClean="0"/>
              <a:t>4.8/1023. </a:t>
            </a:r>
            <a:r>
              <a:rPr lang="ru-RU" dirty="0"/>
              <a:t>Это следует </a:t>
            </a:r>
            <a:r>
              <a:rPr lang="ru-RU" dirty="0" smtClean="0"/>
              <a:t>учесть.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010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22253"/>
          </a:xfrm>
        </p:spPr>
        <p:txBody>
          <a:bodyPr/>
          <a:lstStyle/>
          <a:p>
            <a:pPr algn="ctr"/>
            <a:r>
              <a:rPr lang="ru-RU" b="1" dirty="0"/>
              <a:t>Опорное напряжение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757" y="1491916"/>
            <a:ext cx="8542421" cy="50051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Бывают случаи, когда нам надо специально изменить опорное</a:t>
            </a:r>
            <a:r>
              <a:rPr lang="en-US" dirty="0" smtClean="0"/>
              <a:t> </a:t>
            </a:r>
            <a:r>
              <a:rPr lang="ru-RU" dirty="0" smtClean="0"/>
              <a:t>напряжение. Оно может быть любым в диапазоне от 0 до 5 вольт. Для </a:t>
            </a:r>
            <a:r>
              <a:rPr lang="ru-RU" dirty="0"/>
              <a:t>такого варианта на </a:t>
            </a:r>
            <a:r>
              <a:rPr lang="ru-RU" dirty="0" err="1"/>
              <a:t>Arduino</a:t>
            </a:r>
            <a:r>
              <a:rPr lang="ru-RU" dirty="0"/>
              <a:t> </a:t>
            </a:r>
            <a:r>
              <a:rPr lang="ru-RU" dirty="0" smtClean="0"/>
              <a:t>UNO есть </a:t>
            </a:r>
            <a:r>
              <a:rPr lang="ru-RU" dirty="0"/>
              <a:t>специальный вывод </a:t>
            </a:r>
            <a:r>
              <a:rPr lang="ru-RU" b="1" dirty="0" smtClean="0"/>
              <a:t>VREF (</a:t>
            </a:r>
            <a:r>
              <a:rPr lang="en-US" b="1" dirty="0" smtClean="0"/>
              <a:t>AREF</a:t>
            </a:r>
            <a:r>
              <a:rPr lang="ru-RU" b="1" dirty="0" smtClean="0"/>
              <a:t>)</a:t>
            </a:r>
            <a:r>
              <a:rPr lang="ru-RU" dirty="0" smtClean="0"/>
              <a:t>. На этот контакт нужно </a:t>
            </a:r>
            <a:r>
              <a:rPr lang="ru-RU" dirty="0"/>
              <a:t>подать </a:t>
            </a:r>
            <a:r>
              <a:rPr lang="ru-RU" b="1" dirty="0" smtClean="0"/>
              <a:t>новое</a:t>
            </a:r>
            <a:r>
              <a:rPr lang="ru-RU" dirty="0" smtClean="0"/>
              <a:t> опорное напряжение, и в программном коде</a:t>
            </a:r>
            <a:r>
              <a:rPr lang="ru-RU" dirty="0"/>
              <a:t> </a:t>
            </a:r>
            <a:r>
              <a:rPr lang="ru-RU" dirty="0" smtClean="0"/>
              <a:t>разрешить использование внешнего источника опорного напряжения функцией:</a:t>
            </a:r>
            <a:r>
              <a:rPr lang="en-US" dirty="0" smtClean="0"/>
              <a:t> </a:t>
            </a:r>
          </a:p>
          <a:p>
            <a:pPr marL="0" indent="0" algn="just">
              <a:buNone/>
            </a:pPr>
            <a:endParaRPr lang="ru-RU" altLang="ru-RU" dirty="0" smtClean="0">
              <a:latin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ru-RU" dirty="0" smtClean="0"/>
              <a:t>которую </a:t>
            </a:r>
            <a:r>
              <a:rPr lang="ru-RU" dirty="0"/>
              <a:t>следует вызвать внутри </a:t>
            </a:r>
            <a:r>
              <a:rPr lang="ru-RU" dirty="0" smtClean="0"/>
              <a:t>процедуры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setup</a:t>
            </a:r>
            <a:r>
              <a:rPr lang="en-US" dirty="0" smtClean="0"/>
              <a:t>()</a:t>
            </a:r>
            <a:r>
              <a:rPr lang="ru-RU" dirty="0" smtClean="0"/>
              <a:t>.</a:t>
            </a:r>
            <a:endParaRPr lang="en-US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97042" y="4652642"/>
            <a:ext cx="811830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800" dirty="0" err="1">
                <a:solidFill>
                  <a:srgbClr val="FF0000"/>
                </a:solidFill>
                <a:latin typeface="Arial Unicode MS" panose="020B0604020202020204" pitchFamily="34" charset="-128"/>
              </a:rPr>
              <a:t>analogReference</a:t>
            </a:r>
            <a:r>
              <a:rPr lang="ru-RU" altLang="ru-RU" sz="2800" dirty="0">
                <a:latin typeface="Arial Unicode MS" panose="020B0604020202020204" pitchFamily="34" charset="-128"/>
              </a:rPr>
              <a:t>(</a:t>
            </a:r>
            <a:r>
              <a:rPr lang="ru-RU" altLang="ru-RU" sz="2800" dirty="0">
                <a:solidFill>
                  <a:srgbClr val="00B0F0"/>
                </a:solidFill>
                <a:latin typeface="Arial Unicode MS" panose="020B0604020202020204" pitchFamily="34" charset="-128"/>
              </a:rPr>
              <a:t>EXTERNAL</a:t>
            </a:r>
            <a:r>
              <a:rPr lang="ru-RU" altLang="ru-RU" sz="2800" dirty="0">
                <a:latin typeface="Arial Unicode MS" panose="020B0604020202020204" pitchFamily="34" charset="-128"/>
              </a:rPr>
              <a:t>);</a:t>
            </a:r>
            <a:r>
              <a:rPr lang="ru-RU" altLang="ru-RU" sz="800" dirty="0"/>
              <a:t> </a:t>
            </a:r>
            <a:endParaRPr lang="ru-RU" altLang="ru-RU" sz="5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234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Также следует учитывать, что результат измерения значения напряжения не может превышать границы диапазона. Если мы выбираем в качестве опорного напряжения 3.3 </a:t>
            </a:r>
            <a:r>
              <a:rPr lang="ru-RU" dirty="0" smtClean="0"/>
              <a:t>вольта</a:t>
            </a:r>
            <a:r>
              <a:rPr lang="ru-RU" dirty="0"/>
              <a:t>, а поступающий сигнал будет с большим </a:t>
            </a:r>
            <a:r>
              <a:rPr lang="ru-RU" dirty="0" smtClean="0"/>
              <a:t>напряжением (например 5 вольт), </a:t>
            </a:r>
            <a:r>
              <a:rPr lang="ru-RU" dirty="0"/>
              <a:t>то мы получим неправильное значение </a:t>
            </a:r>
            <a:r>
              <a:rPr lang="ru-RU" dirty="0" smtClean="0"/>
              <a:t>аналого-цифрового преобразователя, </a:t>
            </a:r>
            <a:r>
              <a:rPr lang="ru-RU" dirty="0"/>
              <a:t>поскольку АЦП «не знает» о наличии более высокого </a:t>
            </a:r>
            <a:r>
              <a:rPr lang="ru-RU" dirty="0" smtClean="0"/>
              <a:t>напряжения. Тем более это может привести к порче оборудования.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187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67" y="3594676"/>
            <a:ext cx="3217333" cy="32173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244"/>
          </a:xfrm>
        </p:spPr>
        <p:txBody>
          <a:bodyPr/>
          <a:lstStyle/>
          <a:p>
            <a:pPr algn="ctr"/>
            <a:r>
              <a:rPr lang="ru-RU" b="1" dirty="0" smtClean="0"/>
              <a:t>Цифровой вольтметр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Попробуем </a:t>
            </a:r>
            <a:r>
              <a:rPr lang="ru-RU" dirty="0"/>
              <a:t>сделать устройство для измерения оставшегося заряда обычных пальчиковых батареек — самый настоящий цифровой </a:t>
            </a:r>
            <a:r>
              <a:rPr lang="ru-RU" dirty="0" smtClean="0"/>
              <a:t>вольтметр в диапазоне от 0 до 5 вольт. Поэтому батарейки больше 5 вольт не подходят (например Крона 9 вольт не подходит)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26"/>
          <a:stretch/>
        </p:blipFill>
        <p:spPr>
          <a:xfrm>
            <a:off x="491066" y="4139026"/>
            <a:ext cx="5240867" cy="226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16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01937"/>
          </a:xfrm>
        </p:spPr>
        <p:txBody>
          <a:bodyPr/>
          <a:lstStyle/>
          <a:p>
            <a:pPr algn="ctr"/>
            <a:r>
              <a:rPr lang="ru-RU" b="1" dirty="0" smtClean="0"/>
              <a:t>Подключение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58779"/>
            <a:ext cx="7886700" cy="511818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Чтобы измерить напряжение на батарейке, мы должны подключить её к нашей </a:t>
            </a:r>
            <a:r>
              <a:rPr lang="ru-RU" dirty="0" err="1"/>
              <a:t>Arduino</a:t>
            </a:r>
            <a:r>
              <a:rPr lang="ru-RU" dirty="0"/>
              <a:t> всего двумя контактами. Для примера используем щелочную батарейку на 1.5 </a:t>
            </a:r>
            <a:r>
              <a:rPr lang="ru-RU" dirty="0" smtClean="0"/>
              <a:t>вольта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52" y="2601987"/>
            <a:ext cx="7351295" cy="425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868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01937"/>
          </a:xfrm>
        </p:spPr>
        <p:txBody>
          <a:bodyPr/>
          <a:lstStyle/>
          <a:p>
            <a:pPr algn="ctr"/>
            <a:r>
              <a:rPr lang="ru-RU" b="1" dirty="0" smtClean="0"/>
              <a:t>Подключение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58779"/>
            <a:ext cx="7886700" cy="511818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Минус батарейки должен быть подключен к земле микроконтроллера. Так мы согласуем уровни напряжения – они должны начинаться с одинакового нуля!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52" y="2601987"/>
            <a:ext cx="7351295" cy="4256013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4224866" y="6045200"/>
            <a:ext cx="3031067" cy="482600"/>
          </a:xfrm>
          <a:custGeom>
            <a:avLst/>
            <a:gdLst>
              <a:gd name="connsiteX0" fmla="*/ 0 w 3031067"/>
              <a:gd name="connsiteY0" fmla="*/ 0 h 482600"/>
              <a:gd name="connsiteX1" fmla="*/ 0 w 3031067"/>
              <a:gd name="connsiteY1" fmla="*/ 482600 h 482600"/>
              <a:gd name="connsiteX2" fmla="*/ 3031067 w 3031067"/>
              <a:gd name="connsiteY2" fmla="*/ 482600 h 482600"/>
              <a:gd name="connsiteX3" fmla="*/ 3031067 w 3031067"/>
              <a:gd name="connsiteY3" fmla="*/ 17780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1067" h="482600">
                <a:moveTo>
                  <a:pt x="0" y="0"/>
                </a:moveTo>
                <a:lnTo>
                  <a:pt x="0" y="482600"/>
                </a:lnTo>
                <a:lnTo>
                  <a:pt x="3031067" y="482600"/>
                </a:lnTo>
                <a:lnTo>
                  <a:pt x="3031067" y="177800"/>
                </a:lnTo>
              </a:path>
            </a:pathLst>
          </a:custGeom>
          <a:noFill/>
          <a:ln w="76200" cap="rnd">
            <a:solidFill>
              <a:srgbClr val="00B0F0"/>
            </a:solidFill>
            <a:rou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941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01937"/>
          </a:xfrm>
        </p:spPr>
        <p:txBody>
          <a:bodyPr/>
          <a:lstStyle/>
          <a:p>
            <a:pPr algn="ctr"/>
            <a:r>
              <a:rPr lang="ru-RU" b="1" dirty="0" smtClean="0"/>
              <a:t>Подключение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58779"/>
            <a:ext cx="7886700" cy="511818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Плюс батарейки подключаем ко входу АЦП – на контакты </a:t>
            </a:r>
            <a:r>
              <a:rPr lang="en-US" dirty="0" smtClean="0"/>
              <a:t>ANALOG IN</a:t>
            </a:r>
            <a:r>
              <a:rPr lang="ru-RU" dirty="0" smtClean="0"/>
              <a:t>, к примеру на </a:t>
            </a:r>
            <a:r>
              <a:rPr lang="ru-RU" b="1" dirty="0" smtClean="0"/>
              <a:t>А0</a:t>
            </a:r>
            <a:r>
              <a:rPr lang="ru-RU" dirty="0" smtClean="0"/>
              <a:t>. Так напряжение батарейки будет конвертировано в число от 0 до 1023 в отношении к 5 вольтам.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52" y="2601987"/>
            <a:ext cx="7351295" cy="4256013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4696618" y="2776802"/>
            <a:ext cx="2571279" cy="3610505"/>
          </a:xfrm>
          <a:custGeom>
            <a:avLst/>
            <a:gdLst>
              <a:gd name="connsiteX0" fmla="*/ 0 w 3031067"/>
              <a:gd name="connsiteY0" fmla="*/ 0 h 482600"/>
              <a:gd name="connsiteX1" fmla="*/ 0 w 3031067"/>
              <a:gd name="connsiteY1" fmla="*/ 482600 h 482600"/>
              <a:gd name="connsiteX2" fmla="*/ 3031067 w 3031067"/>
              <a:gd name="connsiteY2" fmla="*/ 482600 h 482600"/>
              <a:gd name="connsiteX3" fmla="*/ 3031067 w 3031067"/>
              <a:gd name="connsiteY3" fmla="*/ 177800 h 482600"/>
              <a:gd name="connsiteX0" fmla="*/ 0 w 3031067"/>
              <a:gd name="connsiteY0" fmla="*/ 0 h 482600"/>
              <a:gd name="connsiteX1" fmla="*/ 0 w 3031067"/>
              <a:gd name="connsiteY1" fmla="*/ 482600 h 482600"/>
              <a:gd name="connsiteX2" fmla="*/ 1498600 w 3031067"/>
              <a:gd name="connsiteY2" fmla="*/ 482600 h 482600"/>
              <a:gd name="connsiteX3" fmla="*/ 3031067 w 3031067"/>
              <a:gd name="connsiteY3" fmla="*/ 177800 h 482600"/>
              <a:gd name="connsiteX0" fmla="*/ 0 w 2565400"/>
              <a:gd name="connsiteY0" fmla="*/ 4864089 h 5346689"/>
              <a:gd name="connsiteX1" fmla="*/ 0 w 2565400"/>
              <a:gd name="connsiteY1" fmla="*/ 5346689 h 5346689"/>
              <a:gd name="connsiteX2" fmla="*/ 1498600 w 2565400"/>
              <a:gd name="connsiteY2" fmla="*/ 5346689 h 5346689"/>
              <a:gd name="connsiteX3" fmla="*/ 2565400 w 2565400"/>
              <a:gd name="connsiteY3" fmla="*/ 0 h 5346689"/>
              <a:gd name="connsiteX0" fmla="*/ 0 w 2565400"/>
              <a:gd name="connsiteY0" fmla="*/ 4864089 h 5346689"/>
              <a:gd name="connsiteX1" fmla="*/ 0 w 2565400"/>
              <a:gd name="connsiteY1" fmla="*/ 5346689 h 5346689"/>
              <a:gd name="connsiteX2" fmla="*/ 1498600 w 2565400"/>
              <a:gd name="connsiteY2" fmla="*/ 5346689 h 5346689"/>
              <a:gd name="connsiteX3" fmla="*/ 2184401 w 2565400"/>
              <a:gd name="connsiteY3" fmla="*/ 1943096 h 5346689"/>
              <a:gd name="connsiteX4" fmla="*/ 2565400 w 2565400"/>
              <a:gd name="connsiteY4" fmla="*/ 0 h 5346689"/>
              <a:gd name="connsiteX0" fmla="*/ 0 w 2565400"/>
              <a:gd name="connsiteY0" fmla="*/ 4914888 h 5397488"/>
              <a:gd name="connsiteX1" fmla="*/ 0 w 2565400"/>
              <a:gd name="connsiteY1" fmla="*/ 5397488 h 5397488"/>
              <a:gd name="connsiteX2" fmla="*/ 1498600 w 2565400"/>
              <a:gd name="connsiteY2" fmla="*/ 5397488 h 5397488"/>
              <a:gd name="connsiteX3" fmla="*/ 1456267 w 2565400"/>
              <a:gd name="connsiteY3" fmla="*/ 0 h 5397488"/>
              <a:gd name="connsiteX4" fmla="*/ 2565400 w 2565400"/>
              <a:gd name="connsiteY4" fmla="*/ 50799 h 5397488"/>
              <a:gd name="connsiteX0" fmla="*/ 0 w 2565400"/>
              <a:gd name="connsiteY0" fmla="*/ 4914888 h 5397488"/>
              <a:gd name="connsiteX1" fmla="*/ 0 w 2565400"/>
              <a:gd name="connsiteY1" fmla="*/ 5397488 h 5397488"/>
              <a:gd name="connsiteX2" fmla="*/ 1498600 w 2565400"/>
              <a:gd name="connsiteY2" fmla="*/ 5397488 h 5397488"/>
              <a:gd name="connsiteX3" fmla="*/ 1456267 w 2565400"/>
              <a:gd name="connsiteY3" fmla="*/ 0 h 5397488"/>
              <a:gd name="connsiteX4" fmla="*/ 2133601 w 2565400"/>
              <a:gd name="connsiteY4" fmla="*/ 12699 h 5397488"/>
              <a:gd name="connsiteX5" fmla="*/ 2565400 w 2565400"/>
              <a:gd name="connsiteY5" fmla="*/ 50799 h 5397488"/>
              <a:gd name="connsiteX0" fmla="*/ 0 w 2540000"/>
              <a:gd name="connsiteY0" fmla="*/ 4914888 h 5397488"/>
              <a:gd name="connsiteX1" fmla="*/ 0 w 2540000"/>
              <a:gd name="connsiteY1" fmla="*/ 5397488 h 5397488"/>
              <a:gd name="connsiteX2" fmla="*/ 1498600 w 2540000"/>
              <a:gd name="connsiteY2" fmla="*/ 5397488 h 5397488"/>
              <a:gd name="connsiteX3" fmla="*/ 1456267 w 2540000"/>
              <a:gd name="connsiteY3" fmla="*/ 0 h 5397488"/>
              <a:gd name="connsiteX4" fmla="*/ 2133601 w 2540000"/>
              <a:gd name="connsiteY4" fmla="*/ 12699 h 5397488"/>
              <a:gd name="connsiteX5" fmla="*/ 2540000 w 2540000"/>
              <a:gd name="connsiteY5" fmla="*/ 482598 h 5397488"/>
              <a:gd name="connsiteX0" fmla="*/ 0 w 2556935"/>
              <a:gd name="connsiteY0" fmla="*/ 4940289 h 5422889"/>
              <a:gd name="connsiteX1" fmla="*/ 0 w 2556935"/>
              <a:gd name="connsiteY1" fmla="*/ 5422889 h 5422889"/>
              <a:gd name="connsiteX2" fmla="*/ 1498600 w 2556935"/>
              <a:gd name="connsiteY2" fmla="*/ 5422889 h 5422889"/>
              <a:gd name="connsiteX3" fmla="*/ 1456267 w 2556935"/>
              <a:gd name="connsiteY3" fmla="*/ 25401 h 5422889"/>
              <a:gd name="connsiteX4" fmla="*/ 2556935 w 2556935"/>
              <a:gd name="connsiteY4" fmla="*/ 0 h 5422889"/>
              <a:gd name="connsiteX5" fmla="*/ 2540000 w 2556935"/>
              <a:gd name="connsiteY5" fmla="*/ 507999 h 5422889"/>
              <a:gd name="connsiteX0" fmla="*/ 0 w 2556935"/>
              <a:gd name="connsiteY0" fmla="*/ 4940289 h 5422889"/>
              <a:gd name="connsiteX1" fmla="*/ 0 w 2556935"/>
              <a:gd name="connsiteY1" fmla="*/ 5422889 h 5422889"/>
              <a:gd name="connsiteX2" fmla="*/ 1436687 w 2556935"/>
              <a:gd name="connsiteY2" fmla="*/ 5422889 h 5422889"/>
              <a:gd name="connsiteX3" fmla="*/ 1456267 w 2556935"/>
              <a:gd name="connsiteY3" fmla="*/ 25401 h 5422889"/>
              <a:gd name="connsiteX4" fmla="*/ 2556935 w 2556935"/>
              <a:gd name="connsiteY4" fmla="*/ 0 h 5422889"/>
              <a:gd name="connsiteX5" fmla="*/ 2540000 w 2556935"/>
              <a:gd name="connsiteY5" fmla="*/ 507999 h 5422889"/>
              <a:gd name="connsiteX0" fmla="*/ 0 w 2556935"/>
              <a:gd name="connsiteY0" fmla="*/ 4940289 h 5451464"/>
              <a:gd name="connsiteX1" fmla="*/ 0 w 2556935"/>
              <a:gd name="connsiteY1" fmla="*/ 5422889 h 5451464"/>
              <a:gd name="connsiteX2" fmla="*/ 1439069 w 2556935"/>
              <a:gd name="connsiteY2" fmla="*/ 5451464 h 5451464"/>
              <a:gd name="connsiteX3" fmla="*/ 1456267 w 2556935"/>
              <a:gd name="connsiteY3" fmla="*/ 25401 h 5451464"/>
              <a:gd name="connsiteX4" fmla="*/ 2556935 w 2556935"/>
              <a:gd name="connsiteY4" fmla="*/ 0 h 5451464"/>
              <a:gd name="connsiteX5" fmla="*/ 2540000 w 2556935"/>
              <a:gd name="connsiteY5" fmla="*/ 507999 h 5451464"/>
              <a:gd name="connsiteX0" fmla="*/ 0 w 2556935"/>
              <a:gd name="connsiteY0" fmla="*/ 4940289 h 5440750"/>
              <a:gd name="connsiteX1" fmla="*/ 0 w 2556935"/>
              <a:gd name="connsiteY1" fmla="*/ 5422889 h 5440750"/>
              <a:gd name="connsiteX2" fmla="*/ 1436688 w 2556935"/>
              <a:gd name="connsiteY2" fmla="*/ 5440750 h 5440750"/>
              <a:gd name="connsiteX3" fmla="*/ 1456267 w 2556935"/>
              <a:gd name="connsiteY3" fmla="*/ 25401 h 5440750"/>
              <a:gd name="connsiteX4" fmla="*/ 2556935 w 2556935"/>
              <a:gd name="connsiteY4" fmla="*/ 0 h 5440750"/>
              <a:gd name="connsiteX5" fmla="*/ 2540000 w 2556935"/>
              <a:gd name="connsiteY5" fmla="*/ 507999 h 5440750"/>
              <a:gd name="connsiteX0" fmla="*/ 2382 w 2559317"/>
              <a:gd name="connsiteY0" fmla="*/ 4940289 h 5440750"/>
              <a:gd name="connsiteX1" fmla="*/ 0 w 2559317"/>
              <a:gd name="connsiteY1" fmla="*/ 5440749 h 5440750"/>
              <a:gd name="connsiteX2" fmla="*/ 1439070 w 2559317"/>
              <a:gd name="connsiteY2" fmla="*/ 5440750 h 5440750"/>
              <a:gd name="connsiteX3" fmla="*/ 1458649 w 2559317"/>
              <a:gd name="connsiteY3" fmla="*/ 25401 h 5440750"/>
              <a:gd name="connsiteX4" fmla="*/ 2559317 w 2559317"/>
              <a:gd name="connsiteY4" fmla="*/ 0 h 5440750"/>
              <a:gd name="connsiteX5" fmla="*/ 2542382 w 2559317"/>
              <a:gd name="connsiteY5" fmla="*/ 507999 h 5440750"/>
              <a:gd name="connsiteX0" fmla="*/ 2382 w 2559317"/>
              <a:gd name="connsiteY0" fmla="*/ 4940289 h 5440750"/>
              <a:gd name="connsiteX1" fmla="*/ 0 w 2559317"/>
              <a:gd name="connsiteY1" fmla="*/ 5440749 h 5440750"/>
              <a:gd name="connsiteX2" fmla="*/ 1443832 w 2559317"/>
              <a:gd name="connsiteY2" fmla="*/ 5440750 h 5440750"/>
              <a:gd name="connsiteX3" fmla="*/ 1458649 w 2559317"/>
              <a:gd name="connsiteY3" fmla="*/ 25401 h 5440750"/>
              <a:gd name="connsiteX4" fmla="*/ 2559317 w 2559317"/>
              <a:gd name="connsiteY4" fmla="*/ 0 h 5440750"/>
              <a:gd name="connsiteX5" fmla="*/ 2542382 w 2559317"/>
              <a:gd name="connsiteY5" fmla="*/ 507999 h 5440750"/>
              <a:gd name="connsiteX0" fmla="*/ 2382 w 2559317"/>
              <a:gd name="connsiteY0" fmla="*/ 4940289 h 5440750"/>
              <a:gd name="connsiteX1" fmla="*/ 0 w 2559317"/>
              <a:gd name="connsiteY1" fmla="*/ 5440749 h 5440750"/>
              <a:gd name="connsiteX2" fmla="*/ 1443832 w 2559317"/>
              <a:gd name="connsiteY2" fmla="*/ 5440750 h 5440750"/>
              <a:gd name="connsiteX3" fmla="*/ 1461030 w 2559317"/>
              <a:gd name="connsiteY3" fmla="*/ 25401 h 5440750"/>
              <a:gd name="connsiteX4" fmla="*/ 2559317 w 2559317"/>
              <a:gd name="connsiteY4" fmla="*/ 0 h 5440750"/>
              <a:gd name="connsiteX5" fmla="*/ 2542382 w 2559317"/>
              <a:gd name="connsiteY5" fmla="*/ 507999 h 5440750"/>
              <a:gd name="connsiteX0" fmla="*/ 2382 w 2559317"/>
              <a:gd name="connsiteY0" fmla="*/ 4940289 h 5440750"/>
              <a:gd name="connsiteX1" fmla="*/ 0 w 2559317"/>
              <a:gd name="connsiteY1" fmla="*/ 5440749 h 5440750"/>
              <a:gd name="connsiteX2" fmla="*/ 1443832 w 2559317"/>
              <a:gd name="connsiteY2" fmla="*/ 5440750 h 5440750"/>
              <a:gd name="connsiteX3" fmla="*/ 1470555 w 2559317"/>
              <a:gd name="connsiteY3" fmla="*/ 28972 h 5440750"/>
              <a:gd name="connsiteX4" fmla="*/ 2559317 w 2559317"/>
              <a:gd name="connsiteY4" fmla="*/ 0 h 5440750"/>
              <a:gd name="connsiteX5" fmla="*/ 2542382 w 2559317"/>
              <a:gd name="connsiteY5" fmla="*/ 507999 h 5440750"/>
              <a:gd name="connsiteX0" fmla="*/ 2382 w 2561698"/>
              <a:gd name="connsiteY0" fmla="*/ 4922429 h 5422890"/>
              <a:gd name="connsiteX1" fmla="*/ 0 w 2561698"/>
              <a:gd name="connsiteY1" fmla="*/ 5422889 h 5422890"/>
              <a:gd name="connsiteX2" fmla="*/ 1443832 w 2561698"/>
              <a:gd name="connsiteY2" fmla="*/ 5422890 h 5422890"/>
              <a:gd name="connsiteX3" fmla="*/ 1470555 w 2561698"/>
              <a:gd name="connsiteY3" fmla="*/ 11112 h 5422890"/>
              <a:gd name="connsiteX4" fmla="*/ 2561698 w 2561698"/>
              <a:gd name="connsiteY4" fmla="*/ 0 h 5422890"/>
              <a:gd name="connsiteX5" fmla="*/ 2542382 w 2561698"/>
              <a:gd name="connsiteY5" fmla="*/ 490139 h 5422890"/>
              <a:gd name="connsiteX0" fmla="*/ 2382 w 2561698"/>
              <a:gd name="connsiteY0" fmla="*/ 4915286 h 5415747"/>
              <a:gd name="connsiteX1" fmla="*/ 0 w 2561698"/>
              <a:gd name="connsiteY1" fmla="*/ 5415746 h 5415747"/>
              <a:gd name="connsiteX2" fmla="*/ 1443832 w 2561698"/>
              <a:gd name="connsiteY2" fmla="*/ 5415747 h 5415747"/>
              <a:gd name="connsiteX3" fmla="*/ 1470555 w 2561698"/>
              <a:gd name="connsiteY3" fmla="*/ 3969 h 5415747"/>
              <a:gd name="connsiteX4" fmla="*/ 2561698 w 2561698"/>
              <a:gd name="connsiteY4" fmla="*/ 0 h 5415747"/>
              <a:gd name="connsiteX5" fmla="*/ 2542382 w 2561698"/>
              <a:gd name="connsiteY5" fmla="*/ 482996 h 5415747"/>
              <a:gd name="connsiteX0" fmla="*/ 2382 w 2568842"/>
              <a:gd name="connsiteY0" fmla="*/ 4915286 h 5415747"/>
              <a:gd name="connsiteX1" fmla="*/ 0 w 2568842"/>
              <a:gd name="connsiteY1" fmla="*/ 5415746 h 5415747"/>
              <a:gd name="connsiteX2" fmla="*/ 1443832 w 2568842"/>
              <a:gd name="connsiteY2" fmla="*/ 5415747 h 5415747"/>
              <a:gd name="connsiteX3" fmla="*/ 1470555 w 2568842"/>
              <a:gd name="connsiteY3" fmla="*/ 3969 h 5415747"/>
              <a:gd name="connsiteX4" fmla="*/ 2568842 w 2568842"/>
              <a:gd name="connsiteY4" fmla="*/ 0 h 5415747"/>
              <a:gd name="connsiteX5" fmla="*/ 2542382 w 2568842"/>
              <a:gd name="connsiteY5" fmla="*/ 482996 h 5415747"/>
              <a:gd name="connsiteX0" fmla="*/ 2382 w 2568842"/>
              <a:gd name="connsiteY0" fmla="*/ 4915286 h 5415747"/>
              <a:gd name="connsiteX1" fmla="*/ 0 w 2568842"/>
              <a:gd name="connsiteY1" fmla="*/ 5415746 h 5415747"/>
              <a:gd name="connsiteX2" fmla="*/ 1443832 w 2568842"/>
              <a:gd name="connsiteY2" fmla="*/ 5415747 h 5415747"/>
              <a:gd name="connsiteX3" fmla="*/ 1470555 w 2568842"/>
              <a:gd name="connsiteY3" fmla="*/ 3969 h 5415747"/>
              <a:gd name="connsiteX4" fmla="*/ 2568842 w 2568842"/>
              <a:gd name="connsiteY4" fmla="*/ 0 h 5415747"/>
              <a:gd name="connsiteX5" fmla="*/ 2563813 w 2568842"/>
              <a:gd name="connsiteY5" fmla="*/ 472280 h 5415747"/>
              <a:gd name="connsiteX0" fmla="*/ 2382 w 2568842"/>
              <a:gd name="connsiteY0" fmla="*/ 4915286 h 5415747"/>
              <a:gd name="connsiteX1" fmla="*/ 0 w 2568842"/>
              <a:gd name="connsiteY1" fmla="*/ 5415746 h 5415747"/>
              <a:gd name="connsiteX2" fmla="*/ 1443832 w 2568842"/>
              <a:gd name="connsiteY2" fmla="*/ 5415747 h 5415747"/>
              <a:gd name="connsiteX3" fmla="*/ 1470555 w 2568842"/>
              <a:gd name="connsiteY3" fmla="*/ 3969 h 5415747"/>
              <a:gd name="connsiteX4" fmla="*/ 2568842 w 2568842"/>
              <a:gd name="connsiteY4" fmla="*/ 0 h 5415747"/>
              <a:gd name="connsiteX5" fmla="*/ 2566194 w 2568842"/>
              <a:gd name="connsiteY5" fmla="*/ 508000 h 5415747"/>
              <a:gd name="connsiteX0" fmla="*/ 2382 w 2571279"/>
              <a:gd name="connsiteY0" fmla="*/ 4915286 h 5415747"/>
              <a:gd name="connsiteX1" fmla="*/ 0 w 2571279"/>
              <a:gd name="connsiteY1" fmla="*/ 5415746 h 5415747"/>
              <a:gd name="connsiteX2" fmla="*/ 1443832 w 2571279"/>
              <a:gd name="connsiteY2" fmla="*/ 5415747 h 5415747"/>
              <a:gd name="connsiteX3" fmla="*/ 1470555 w 2571279"/>
              <a:gd name="connsiteY3" fmla="*/ 3969 h 5415747"/>
              <a:gd name="connsiteX4" fmla="*/ 2568842 w 2571279"/>
              <a:gd name="connsiteY4" fmla="*/ 0 h 5415747"/>
              <a:gd name="connsiteX5" fmla="*/ 2570956 w 2571279"/>
              <a:gd name="connsiteY5" fmla="*/ 508000 h 541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279" h="5415747">
                <a:moveTo>
                  <a:pt x="2382" y="4915286"/>
                </a:moveTo>
                <a:lnTo>
                  <a:pt x="0" y="5415746"/>
                </a:lnTo>
                <a:lnTo>
                  <a:pt x="1443832" y="5415747"/>
                </a:lnTo>
                <a:cubicBezTo>
                  <a:pt x="1450359" y="3616584"/>
                  <a:pt x="1464028" y="1803132"/>
                  <a:pt x="1470555" y="3969"/>
                </a:cubicBezTo>
                <a:lnTo>
                  <a:pt x="2568842" y="0"/>
                </a:lnTo>
                <a:cubicBezTo>
                  <a:pt x="2567166" y="157427"/>
                  <a:pt x="2572632" y="350573"/>
                  <a:pt x="2570956" y="508000"/>
                </a:cubicBezTo>
              </a:path>
            </a:pathLst>
          </a:custGeom>
          <a:noFill/>
          <a:ln w="76200" cap="rnd">
            <a:solidFill>
              <a:srgbClr val="FF0000"/>
            </a:solidFill>
            <a:rou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413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02727"/>
          </a:xfrm>
        </p:spPr>
        <p:txBody>
          <a:bodyPr/>
          <a:lstStyle/>
          <a:p>
            <a:pPr algn="ctr"/>
            <a:r>
              <a:rPr lang="ru-RU" b="1" dirty="0" smtClean="0"/>
              <a:t>Программа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8" y="1564105"/>
            <a:ext cx="3934326" cy="476450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Наша первая программа с использованием АЦП </a:t>
            </a:r>
            <a:r>
              <a:rPr lang="ru-RU" dirty="0" smtClean="0"/>
              <a:t>крайне проста: </a:t>
            </a:r>
            <a:r>
              <a:rPr lang="ru-RU" dirty="0"/>
              <a:t>каждую секунду мы будем измерять аналоговое значение на входе A0, и передавать его в последовательный порт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17168" y="1467853"/>
            <a:ext cx="39433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err="1">
                <a:solidFill>
                  <a:srgbClr val="00B0F0"/>
                </a:solidFill>
              </a:rPr>
              <a:t>int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/>
              <a:t>val</a:t>
            </a:r>
            <a:r>
              <a:rPr lang="ru-RU" altLang="ru-RU" sz="2800" dirty="0"/>
              <a:t> = 0;</a:t>
            </a:r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setup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Serial.begin</a:t>
            </a:r>
            <a:r>
              <a:rPr lang="ru-RU" altLang="ru-RU" sz="2800" dirty="0" smtClean="0"/>
              <a:t>(9600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</a:t>
            </a:r>
            <a:r>
              <a:rPr lang="ru-RU" altLang="ru-RU" sz="2800" dirty="0"/>
              <a:t>= </a:t>
            </a:r>
            <a:r>
              <a:rPr lang="ru-RU" altLang="ru-RU" sz="2800" dirty="0" err="1">
                <a:solidFill>
                  <a:srgbClr val="FF0000"/>
                </a:solidFill>
              </a:rPr>
              <a:t>analogRead</a:t>
            </a:r>
            <a:r>
              <a:rPr lang="ru-RU" altLang="ru-RU" sz="2800" dirty="0"/>
              <a:t>(A0);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Serial.println</a:t>
            </a:r>
            <a:r>
              <a:rPr lang="ru-RU" altLang="ru-RU" sz="2800" dirty="0" smtClean="0"/>
              <a:t>(</a:t>
            </a:r>
            <a:r>
              <a:rPr lang="ru-RU" altLang="ru-RU" sz="2800" dirty="0" err="1" smtClean="0"/>
              <a:t>val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delay</a:t>
            </a:r>
            <a:r>
              <a:rPr lang="ru-RU" altLang="ru-RU" sz="2800" dirty="0" smtClean="0"/>
              <a:t>(1000</a:t>
            </a:r>
            <a:r>
              <a:rPr lang="ru-RU" altLang="ru-RU" sz="2800" dirty="0"/>
              <a:t>); </a:t>
            </a:r>
            <a:endParaRPr lang="ru-RU" altLang="ru-RU" sz="2800" dirty="0" smtClean="0"/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4566904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02727"/>
          </a:xfrm>
        </p:spPr>
        <p:txBody>
          <a:bodyPr/>
          <a:lstStyle/>
          <a:p>
            <a:pPr algn="ctr"/>
            <a:r>
              <a:rPr lang="ru-RU" b="1" dirty="0" smtClean="0"/>
              <a:t>Программа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8" y="1564105"/>
            <a:ext cx="3934326" cy="476450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Наша первая программа с использованием АЦП </a:t>
            </a:r>
            <a:r>
              <a:rPr lang="ru-RU" dirty="0" smtClean="0"/>
              <a:t>крайне проста: </a:t>
            </a:r>
            <a:r>
              <a:rPr lang="ru-RU" dirty="0"/>
              <a:t>каждую секунду мы будем измерять аналоговое значение на входе A0, и передавать его в последовательный порт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17168" y="1467853"/>
            <a:ext cx="39433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err="1">
                <a:solidFill>
                  <a:srgbClr val="00B0F0"/>
                </a:solidFill>
              </a:rPr>
              <a:t>int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/>
              <a:t>val</a:t>
            </a:r>
            <a:r>
              <a:rPr lang="ru-RU" altLang="ru-RU" sz="2800" dirty="0"/>
              <a:t> = 0;</a:t>
            </a:r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setup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Serial.begin</a:t>
            </a:r>
            <a:r>
              <a:rPr lang="ru-RU" altLang="ru-RU" sz="2800" dirty="0" smtClean="0"/>
              <a:t>(9600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</a:t>
            </a:r>
            <a:r>
              <a:rPr lang="ru-RU" altLang="ru-RU" sz="2800" dirty="0"/>
              <a:t>= </a:t>
            </a:r>
            <a:r>
              <a:rPr lang="ru-RU" altLang="ru-RU" sz="2800" dirty="0" err="1">
                <a:solidFill>
                  <a:srgbClr val="FF0000"/>
                </a:solidFill>
              </a:rPr>
              <a:t>analogRead</a:t>
            </a:r>
            <a:r>
              <a:rPr lang="ru-RU" altLang="ru-RU" sz="2800" dirty="0"/>
              <a:t>(A0);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Serial.println</a:t>
            </a:r>
            <a:r>
              <a:rPr lang="ru-RU" altLang="ru-RU" sz="2800" dirty="0" smtClean="0"/>
              <a:t>(</a:t>
            </a:r>
            <a:r>
              <a:rPr lang="ru-RU" altLang="ru-RU" sz="2800" dirty="0" err="1" smtClean="0"/>
              <a:t>val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delay</a:t>
            </a:r>
            <a:r>
              <a:rPr lang="ru-RU" altLang="ru-RU" sz="2800" dirty="0" smtClean="0"/>
              <a:t>(1000</a:t>
            </a:r>
            <a:r>
              <a:rPr lang="ru-RU" altLang="ru-RU" sz="2800" dirty="0"/>
              <a:t>); </a:t>
            </a:r>
            <a:endParaRPr lang="ru-RU" altLang="ru-RU" sz="2800" dirty="0" smtClean="0"/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99533" y="4986280"/>
            <a:ext cx="3657599" cy="159945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/>
              <a:t>Сохраняем в переменную </a:t>
            </a:r>
            <a:r>
              <a:rPr lang="ru-RU" altLang="ru-RU" b="1" i="1" dirty="0" err="1"/>
              <a:t>val</a:t>
            </a:r>
            <a:r>
              <a:rPr lang="ru-RU" dirty="0" smtClean="0"/>
              <a:t> значение, считанное с аналогового входа </a:t>
            </a:r>
            <a:r>
              <a:rPr lang="ru-RU" b="1" dirty="0" smtClean="0"/>
              <a:t>А0</a:t>
            </a:r>
          </a:p>
        </p:txBody>
      </p:sp>
      <p:cxnSp>
        <p:nvCxnSpPr>
          <p:cNvPr id="6" name="Прямая со стрелкой 5"/>
          <p:cNvCxnSpPr>
            <a:stCxn id="5" idx="3"/>
            <a:endCxn id="7" idx="1"/>
          </p:cNvCxnSpPr>
          <p:nvPr/>
        </p:nvCxnSpPr>
        <p:spPr>
          <a:xfrm flipV="1">
            <a:off x="4157132" y="3863199"/>
            <a:ext cx="933634" cy="1922806"/>
          </a:xfrm>
          <a:prstGeom prst="straightConnector1">
            <a:avLst/>
          </a:prstGeom>
          <a:ln w="76200" cap="rnd">
            <a:solidFill>
              <a:srgbClr val="FF0000"/>
            </a:solidFill>
            <a:headEnd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090766" y="3683172"/>
            <a:ext cx="3675017" cy="360053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3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02727"/>
          </a:xfrm>
        </p:spPr>
        <p:txBody>
          <a:bodyPr/>
          <a:lstStyle/>
          <a:p>
            <a:pPr algn="ctr"/>
            <a:r>
              <a:rPr lang="ru-RU" b="1" dirty="0" smtClean="0"/>
              <a:t>Программа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138" y="1564105"/>
            <a:ext cx="3934326" cy="476450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Наша первая программа с использованием АЦП </a:t>
            </a:r>
            <a:r>
              <a:rPr lang="ru-RU" dirty="0" smtClean="0"/>
              <a:t>крайне проста: </a:t>
            </a:r>
            <a:r>
              <a:rPr lang="ru-RU" dirty="0"/>
              <a:t>каждую секунду мы будем измерять аналоговое значение на входе A0, и передавать его в последовательный порт</a:t>
            </a:r>
            <a:r>
              <a:rPr lang="ru-RU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17168" y="1467853"/>
            <a:ext cx="39433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err="1">
                <a:solidFill>
                  <a:srgbClr val="00B0F0"/>
                </a:solidFill>
              </a:rPr>
              <a:t>int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/>
              <a:t>val</a:t>
            </a:r>
            <a:r>
              <a:rPr lang="ru-RU" altLang="ru-RU" sz="2800" dirty="0"/>
              <a:t> = 0;</a:t>
            </a:r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setup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Serial.begin</a:t>
            </a:r>
            <a:r>
              <a:rPr lang="ru-RU" altLang="ru-RU" sz="2800" dirty="0" smtClean="0"/>
              <a:t>(9600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</a:t>
            </a:r>
            <a:r>
              <a:rPr lang="ru-RU" altLang="ru-RU" sz="2800" dirty="0"/>
              <a:t>= </a:t>
            </a:r>
            <a:r>
              <a:rPr lang="ru-RU" altLang="ru-RU" sz="2800" dirty="0" err="1">
                <a:solidFill>
                  <a:srgbClr val="FF0000"/>
                </a:solidFill>
              </a:rPr>
              <a:t>analogRead</a:t>
            </a:r>
            <a:r>
              <a:rPr lang="ru-RU" altLang="ru-RU" sz="2800" dirty="0"/>
              <a:t>(A0);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Serial.println</a:t>
            </a:r>
            <a:r>
              <a:rPr lang="ru-RU" altLang="ru-RU" sz="2800" dirty="0" smtClean="0"/>
              <a:t>(</a:t>
            </a:r>
            <a:r>
              <a:rPr lang="ru-RU" altLang="ru-RU" sz="2800" dirty="0" err="1" smtClean="0"/>
              <a:t>val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delay</a:t>
            </a:r>
            <a:r>
              <a:rPr lang="ru-RU" altLang="ru-RU" sz="2800" dirty="0" smtClean="0"/>
              <a:t>(1000</a:t>
            </a:r>
            <a:r>
              <a:rPr lang="ru-RU" altLang="ru-RU" sz="2800" dirty="0"/>
              <a:t>); </a:t>
            </a:r>
            <a:endParaRPr lang="ru-RU" altLang="ru-RU" sz="2800" dirty="0" smtClean="0"/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8649" y="4986280"/>
            <a:ext cx="3528483" cy="159945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/>
              <a:t>Выводим значение переменной </a:t>
            </a:r>
            <a:r>
              <a:rPr lang="ru-RU" altLang="ru-RU" b="1" i="1" dirty="0" err="1" smtClean="0"/>
              <a:t>val</a:t>
            </a:r>
            <a:r>
              <a:rPr lang="ru-RU" dirty="0" smtClean="0"/>
              <a:t> на монитор СОМ-порта</a:t>
            </a:r>
            <a:endParaRPr lang="ru-RU" b="1" dirty="0" smtClean="0"/>
          </a:p>
        </p:txBody>
      </p:sp>
      <p:cxnSp>
        <p:nvCxnSpPr>
          <p:cNvPr id="6" name="Прямая со стрелкой 5"/>
          <p:cNvCxnSpPr>
            <a:stCxn id="5" idx="3"/>
            <a:endCxn id="7" idx="1"/>
          </p:cNvCxnSpPr>
          <p:nvPr/>
        </p:nvCxnSpPr>
        <p:spPr>
          <a:xfrm flipV="1">
            <a:off x="4157132" y="4320399"/>
            <a:ext cx="933634" cy="1465606"/>
          </a:xfrm>
          <a:prstGeom prst="straightConnector1">
            <a:avLst/>
          </a:prstGeom>
          <a:ln w="76200" cap="rnd">
            <a:solidFill>
              <a:srgbClr val="FF0000"/>
            </a:solidFill>
            <a:headEnd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090766" y="4140372"/>
            <a:ext cx="3675017" cy="360053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2777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034716"/>
            <a:ext cx="8154403" cy="514224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Теперь откроем окно COM-монитора в </a:t>
            </a:r>
            <a:r>
              <a:rPr lang="ru-RU" dirty="0" err="1"/>
              <a:t>Arduino</a:t>
            </a:r>
            <a:r>
              <a:rPr lang="ru-RU" dirty="0"/>
              <a:t> IDE, и посмотрим какие значение выдает нам АЦП: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73" y="2046817"/>
            <a:ext cx="7747554" cy="426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63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Если напряжение батарейки равно 1,5 вольта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2073274"/>
                <a:ext cx="7886700" cy="46132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Входной уровень</m:t>
                          </m:r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Опорное напряжение</m:t>
                          </m:r>
                        </m:den>
                      </m:f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 smtClean="0">
                              <a:latin typeface="Cambria Math" panose="02040503050406030204" pitchFamily="18" charset="0"/>
                            </a:rPr>
                            <m:t>Х</m:t>
                          </m:r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1023</m:t>
                          </m:r>
                        </m:den>
                      </m:f>
                    </m:oMath>
                  </m:oMathPara>
                </a14:m>
                <a:endParaRPr lang="ru-RU" b="0" dirty="0" smtClean="0"/>
              </a:p>
              <a:p>
                <a:pPr marL="0" indent="0">
                  <a:buNone/>
                </a:pPr>
                <a:endParaRPr lang="ru-RU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1,5 вольта</m:t>
                          </m:r>
                        </m:num>
                        <m:den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5 вольт</m:t>
                          </m:r>
                        </m:den>
                      </m:f>
                      <m:r>
                        <a:rPr lang="ru-RU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Х</m:t>
                          </m:r>
                        </m:num>
                        <m:den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1023</m:t>
                          </m:r>
                        </m:den>
                      </m:f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 panose="02040503050406030204" pitchFamily="18" charset="0"/>
                        </a:rPr>
                        <m:t>Х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1023</m:t>
                          </m:r>
                          <m:r>
                            <a:rPr lang="ru-R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1,5 В</m:t>
                          </m:r>
                        </m:num>
                        <m:den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5 В</m:t>
                          </m:r>
                        </m:den>
                      </m:f>
                      <m:r>
                        <a:rPr lang="ru-R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ru-R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307</m:t>
                      </m:r>
                    </m:oMath>
                  </m:oMathPara>
                </a14:m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  <a:p>
                <a:pPr marL="0" indent="0">
                  <a:buNone/>
                </a:pPr>
                <a:r>
                  <a:rPr lang="ru-RU" dirty="0" smtClean="0"/>
                  <a:t>Х – значение, возвращаемое АЦП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073274"/>
                <a:ext cx="7886700" cy="4613275"/>
              </a:xfrm>
              <a:blipFill rotWithShape="0">
                <a:blip r:embed="rId2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497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Что означает число 314? Вспомним, что 10-битный АЦП разбивает диапазон от 0 до 5 вольт на </a:t>
            </a:r>
            <a:r>
              <a:rPr lang="ru-RU" dirty="0" smtClean="0"/>
              <a:t>1023 </a:t>
            </a:r>
            <a:r>
              <a:rPr lang="ru-RU" dirty="0"/>
              <a:t>части. Значит точность 10-битного АЦП — </a:t>
            </a:r>
            <a:r>
              <a:rPr lang="ru-RU" dirty="0" smtClean="0"/>
              <a:t>5/1023. </a:t>
            </a:r>
            <a:r>
              <a:rPr lang="ru-RU" dirty="0"/>
              <a:t>Зная точность, мы можем записать формулу для преобразования показаний АЦП к вольтам:</a:t>
            </a:r>
          </a:p>
          <a:p>
            <a:pPr marL="0" indent="0" algn="just">
              <a:buNone/>
            </a:pPr>
            <a:r>
              <a:rPr lang="ru-RU" i="1" dirty="0"/>
              <a:t>V = (</a:t>
            </a:r>
            <a:r>
              <a:rPr lang="ru-RU" i="1" dirty="0" smtClean="0"/>
              <a:t>5/1023)*</a:t>
            </a:r>
            <a:r>
              <a:rPr lang="ru-RU" i="1" dirty="0"/>
              <a:t>ADC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где V — измеренное напряжение на батарейке;</a:t>
            </a:r>
            <a:br>
              <a:rPr lang="ru-RU" dirty="0"/>
            </a:br>
            <a:r>
              <a:rPr lang="ru-RU" dirty="0"/>
              <a:t>ADC — результат работы функции </a:t>
            </a:r>
            <a:r>
              <a:rPr lang="ru-RU" dirty="0" err="1" smtClean="0">
                <a:solidFill>
                  <a:srgbClr val="FF0000"/>
                </a:solidFill>
              </a:rPr>
              <a:t>analogRead</a:t>
            </a:r>
            <a:r>
              <a:rPr lang="ru-RU" dirty="0" smtClean="0"/>
              <a:t>().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Подставим эту формулу в программу и снова попробуем измерить заряд батарейки!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342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690689"/>
            <a:ext cx="394335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err="1">
                <a:solidFill>
                  <a:srgbClr val="00B0F0"/>
                </a:solidFill>
              </a:rPr>
              <a:t>int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/>
              <a:t>val</a:t>
            </a:r>
            <a:r>
              <a:rPr lang="ru-RU" altLang="ru-RU" sz="2800" dirty="0"/>
              <a:t> = 0;</a:t>
            </a:r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setup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Serial.begin</a:t>
            </a:r>
            <a:r>
              <a:rPr lang="ru-RU" altLang="ru-RU" sz="2800" dirty="0" smtClean="0"/>
              <a:t>(9600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</a:t>
            </a:r>
            <a:r>
              <a:rPr lang="ru-RU" altLang="ru-RU" sz="2800" dirty="0"/>
              <a:t>= </a:t>
            </a:r>
            <a:r>
              <a:rPr lang="ru-RU" altLang="ru-RU" sz="2800" dirty="0" err="1">
                <a:solidFill>
                  <a:srgbClr val="FF0000"/>
                </a:solidFill>
              </a:rPr>
              <a:t>analogRead</a:t>
            </a:r>
            <a:r>
              <a:rPr lang="ru-RU" altLang="ru-RU" sz="2800" dirty="0"/>
              <a:t>(A0</a:t>
            </a:r>
            <a:r>
              <a:rPr lang="ru-RU" altLang="ru-RU" sz="2800" dirty="0" smtClean="0"/>
              <a:t>);</a:t>
            </a:r>
          </a:p>
          <a:p>
            <a:r>
              <a:rPr lang="ru-RU" altLang="ru-RU" sz="2800" dirty="0" smtClean="0"/>
              <a:t> 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= </a:t>
            </a:r>
            <a:r>
              <a:rPr lang="en-US" altLang="ru-RU" sz="2800" dirty="0" smtClean="0"/>
              <a:t>(5/102</a:t>
            </a:r>
            <a:r>
              <a:rPr lang="ru-RU" altLang="ru-RU" sz="2800" dirty="0" smtClean="0"/>
              <a:t>3</a:t>
            </a:r>
            <a:r>
              <a:rPr lang="en-US" altLang="ru-RU" sz="2800" dirty="0" smtClean="0"/>
              <a:t>)*</a:t>
            </a:r>
            <a:r>
              <a:rPr lang="en-US" altLang="ru-RU" sz="2800" dirty="0" err="1" smtClean="0"/>
              <a:t>val</a:t>
            </a:r>
            <a:r>
              <a:rPr lang="en-US" altLang="ru-RU" sz="2800" dirty="0"/>
              <a:t>;</a:t>
            </a:r>
            <a:endParaRPr lang="ru-RU" altLang="ru-RU" sz="2800" dirty="0"/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Serial.println</a:t>
            </a:r>
            <a:r>
              <a:rPr lang="ru-RU" altLang="ru-RU" sz="2800" dirty="0" smtClean="0"/>
              <a:t>(</a:t>
            </a:r>
            <a:r>
              <a:rPr lang="ru-RU" altLang="ru-RU" sz="2800" dirty="0" err="1" smtClean="0"/>
              <a:t>val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delay</a:t>
            </a:r>
            <a:r>
              <a:rPr lang="ru-RU" altLang="ru-RU" sz="2800" dirty="0" smtClean="0"/>
              <a:t>(1000</a:t>
            </a:r>
            <a:r>
              <a:rPr lang="ru-RU" altLang="ru-RU" sz="2800" dirty="0"/>
              <a:t>); </a:t>
            </a:r>
            <a:endParaRPr lang="ru-RU" altLang="ru-RU" sz="2800" dirty="0" smtClean="0"/>
          </a:p>
          <a:p>
            <a:r>
              <a:rPr lang="ru-RU" altLang="ru-RU" sz="2800" dirty="0" smtClean="0"/>
              <a:t>} </a:t>
            </a:r>
            <a:endParaRPr lang="en-US" altLang="ru-RU" sz="2800" dirty="0" smtClean="0"/>
          </a:p>
          <a:p>
            <a:endParaRPr lang="en-US" alt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453466" y="1825625"/>
            <a:ext cx="4061883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0805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Допущена ошибка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1690689"/>
            <a:ext cx="394335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err="1">
                <a:solidFill>
                  <a:srgbClr val="00B0F0"/>
                </a:solidFill>
              </a:rPr>
              <a:t>int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/>
              <a:t>val</a:t>
            </a:r>
            <a:r>
              <a:rPr lang="ru-RU" altLang="ru-RU" sz="2800" dirty="0"/>
              <a:t> = 0;</a:t>
            </a:r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setup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Serial.begin</a:t>
            </a:r>
            <a:r>
              <a:rPr lang="ru-RU" altLang="ru-RU" sz="2800" dirty="0" smtClean="0"/>
              <a:t>(9600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 smtClean="0"/>
              <a:t>} </a:t>
            </a:r>
            <a:endParaRPr lang="ru-RU" altLang="ru-RU" sz="2800" dirty="0"/>
          </a:p>
          <a:p>
            <a:r>
              <a:rPr lang="ru-RU" altLang="ru-RU" sz="2800" dirty="0" err="1">
                <a:solidFill>
                  <a:srgbClr val="00B0F0"/>
                </a:solidFill>
              </a:rPr>
              <a:t>void</a:t>
            </a:r>
            <a:r>
              <a:rPr lang="ru-RU" altLang="ru-RU" sz="2800" dirty="0">
                <a:solidFill>
                  <a:srgbClr val="00B0F0"/>
                </a:solidFill>
              </a:rPr>
              <a:t> </a:t>
            </a:r>
            <a:r>
              <a:rPr lang="ru-RU" altLang="ru-RU" sz="2800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ru-RU" altLang="ru-RU" sz="2800" dirty="0"/>
              <a:t>() {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</a:t>
            </a:r>
            <a:r>
              <a:rPr lang="ru-RU" altLang="ru-RU" sz="2800" dirty="0"/>
              <a:t>= </a:t>
            </a:r>
            <a:r>
              <a:rPr lang="ru-RU" altLang="ru-RU" sz="2800" dirty="0" err="1">
                <a:solidFill>
                  <a:srgbClr val="FF0000"/>
                </a:solidFill>
              </a:rPr>
              <a:t>analogRead</a:t>
            </a:r>
            <a:r>
              <a:rPr lang="ru-RU" altLang="ru-RU" sz="2800" dirty="0"/>
              <a:t>(A0</a:t>
            </a:r>
            <a:r>
              <a:rPr lang="ru-RU" altLang="ru-RU" sz="2800" dirty="0" smtClean="0"/>
              <a:t>);</a:t>
            </a:r>
          </a:p>
          <a:p>
            <a:r>
              <a:rPr lang="ru-RU" altLang="ru-RU" sz="2800" dirty="0" smtClean="0"/>
              <a:t>   </a:t>
            </a:r>
            <a:r>
              <a:rPr lang="ru-RU" altLang="ru-RU" sz="2800" dirty="0" err="1" smtClean="0"/>
              <a:t>val</a:t>
            </a:r>
            <a:r>
              <a:rPr lang="ru-RU" altLang="ru-RU" sz="2800" dirty="0" smtClean="0"/>
              <a:t> = </a:t>
            </a:r>
            <a:r>
              <a:rPr lang="en-US" altLang="ru-RU" sz="2800" dirty="0" smtClean="0"/>
              <a:t>(5/102</a:t>
            </a:r>
            <a:r>
              <a:rPr lang="ru-RU" altLang="ru-RU" sz="2800" dirty="0" smtClean="0"/>
              <a:t>3</a:t>
            </a:r>
            <a:r>
              <a:rPr lang="en-US" altLang="ru-RU" sz="2800" dirty="0" smtClean="0"/>
              <a:t>.0</a:t>
            </a:r>
            <a:r>
              <a:rPr lang="en-US" altLang="ru-RU" sz="2800" dirty="0"/>
              <a:t>)*</a:t>
            </a:r>
            <a:r>
              <a:rPr lang="en-US" altLang="ru-RU" sz="2800" dirty="0" err="1" smtClean="0"/>
              <a:t>val</a:t>
            </a:r>
            <a:r>
              <a:rPr lang="en-US" altLang="ru-RU" sz="2800" dirty="0"/>
              <a:t>;</a:t>
            </a:r>
            <a:endParaRPr lang="ru-RU" altLang="ru-RU" sz="2800" dirty="0"/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Serial.println</a:t>
            </a:r>
            <a:r>
              <a:rPr lang="ru-RU" altLang="ru-RU" sz="2800" dirty="0" smtClean="0"/>
              <a:t>(</a:t>
            </a:r>
            <a:r>
              <a:rPr lang="ru-RU" altLang="ru-RU" sz="2800" dirty="0" err="1" smtClean="0"/>
              <a:t>val</a:t>
            </a:r>
            <a:r>
              <a:rPr lang="ru-RU" altLang="ru-RU" sz="2800" dirty="0"/>
              <a:t>);</a:t>
            </a:r>
          </a:p>
          <a:p>
            <a:r>
              <a:rPr lang="ru-RU" altLang="ru-RU" sz="2800" dirty="0"/>
              <a:t> 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delay</a:t>
            </a:r>
            <a:r>
              <a:rPr lang="ru-RU" altLang="ru-RU" sz="2800" dirty="0" smtClean="0"/>
              <a:t>(1000</a:t>
            </a:r>
            <a:r>
              <a:rPr lang="ru-RU" altLang="ru-RU" sz="2800" dirty="0"/>
              <a:t>); </a:t>
            </a:r>
            <a:endParaRPr lang="ru-RU" altLang="ru-RU" sz="2800" dirty="0" smtClean="0"/>
          </a:p>
          <a:p>
            <a:r>
              <a:rPr lang="ru-RU" altLang="ru-RU" sz="2800" dirty="0" smtClean="0"/>
              <a:t>} </a:t>
            </a:r>
            <a:endParaRPr lang="en-US" altLang="ru-RU" sz="2800" dirty="0" smtClean="0"/>
          </a:p>
          <a:p>
            <a:endParaRPr lang="en-US" altLang="ru-RU" sz="28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448300" y="3552825"/>
            <a:ext cx="3168952" cy="199732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/>
              <a:t>Будьте внимательны – не забывайте про целочисленное деление. Измените тип делителя на </a:t>
            </a:r>
            <a:r>
              <a:rPr lang="en-US" b="1" dirty="0" smtClean="0"/>
              <a:t>float</a:t>
            </a:r>
            <a:endParaRPr lang="ru-RU" b="1" dirty="0" smtClean="0"/>
          </a:p>
        </p:txBody>
      </p:sp>
      <p:cxnSp>
        <p:nvCxnSpPr>
          <p:cNvPr id="7" name="Прямая со стрелкой 6"/>
          <p:cNvCxnSpPr>
            <a:stCxn id="6" idx="1"/>
            <a:endCxn id="8" idx="3"/>
          </p:cNvCxnSpPr>
          <p:nvPr/>
        </p:nvCxnSpPr>
        <p:spPr>
          <a:xfrm flipH="1" flipV="1">
            <a:off x="4453466" y="4502265"/>
            <a:ext cx="994834" cy="49221"/>
          </a:xfrm>
          <a:prstGeom prst="straightConnector1">
            <a:avLst/>
          </a:prstGeom>
          <a:ln w="76200" cap="rnd">
            <a:solidFill>
              <a:srgbClr val="FF0000"/>
            </a:solidFill>
            <a:headEnd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78449" y="4322238"/>
            <a:ext cx="3675017" cy="360053"/>
          </a:xfrm>
          <a:prstGeom prst="rect">
            <a:avLst/>
          </a:prstGeom>
          <a:solidFill>
            <a:srgbClr val="FFC0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57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1828298"/>
            <a:ext cx="7882906" cy="4343902"/>
          </a:xfrm>
        </p:spPr>
      </p:pic>
    </p:spTree>
    <p:extLst>
      <p:ext uri="{BB962C8B-B14F-4D97-AF65-F5344CB8AC3E}">
        <p14:creationId xmlns:p14="http://schemas.microsoft.com/office/powerpoint/2010/main" val="596208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Проверка! Должно быть </a:t>
            </a:r>
            <a:r>
              <a:rPr lang="ru-RU" b="1" dirty="0">
                <a:sym typeface="Symbol" panose="05050102010706020507" pitchFamily="18" charset="2"/>
              </a:rPr>
              <a:t> </a:t>
            </a:r>
            <a:r>
              <a:rPr lang="ru-RU" b="1" dirty="0" smtClean="0"/>
              <a:t>0 </a:t>
            </a:r>
            <a:r>
              <a:rPr lang="en-US" b="1" dirty="0" smtClean="0"/>
              <a:t>volt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984" y="1817158"/>
            <a:ext cx="5309348" cy="396507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81"/>
          <a:stretch/>
        </p:blipFill>
        <p:spPr>
          <a:xfrm>
            <a:off x="6781270" y="2055283"/>
            <a:ext cx="1770063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132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Проверка! Должно быть </a:t>
            </a:r>
            <a:r>
              <a:rPr lang="ru-RU" b="1" dirty="0">
                <a:sym typeface="Symbol" panose="05050102010706020507" pitchFamily="18" charset="2"/>
              </a:rPr>
              <a:t> </a:t>
            </a:r>
            <a:r>
              <a:rPr lang="en-US" b="1" dirty="0" smtClean="0"/>
              <a:t>5</a:t>
            </a:r>
            <a:r>
              <a:rPr lang="ru-RU" b="1" dirty="0" smtClean="0"/>
              <a:t> </a:t>
            </a:r>
            <a:r>
              <a:rPr lang="en-US" b="1" dirty="0"/>
              <a:t>volt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099" y="1783290"/>
            <a:ext cx="6043231" cy="3884562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81"/>
          <a:stretch/>
        </p:blipFill>
        <p:spPr>
          <a:xfrm>
            <a:off x="6781270" y="2055283"/>
            <a:ext cx="1770063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302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010525" cy="1325563"/>
          </a:xfrm>
        </p:spPr>
        <p:txBody>
          <a:bodyPr/>
          <a:lstStyle/>
          <a:p>
            <a:pPr algn="ctr"/>
            <a:r>
              <a:rPr lang="ru-RU" b="1" dirty="0"/>
              <a:t>Проверка! Должно </a:t>
            </a:r>
            <a:r>
              <a:rPr lang="ru-RU" b="1" dirty="0" smtClean="0"/>
              <a:t>быть</a:t>
            </a:r>
            <a:r>
              <a:rPr lang="en-US" b="1" dirty="0" smtClean="0"/>
              <a:t> </a:t>
            </a:r>
            <a:r>
              <a:rPr lang="ru-RU" b="1" dirty="0" smtClean="0">
                <a:sym typeface="Symbol" panose="05050102010706020507" pitchFamily="18" charset="2"/>
              </a:rPr>
              <a:t></a:t>
            </a:r>
            <a:r>
              <a:rPr lang="ru-RU" b="1" dirty="0" smtClean="0"/>
              <a:t> </a:t>
            </a:r>
            <a:r>
              <a:rPr lang="en-US" b="1" dirty="0" smtClean="0"/>
              <a:t>3.3</a:t>
            </a:r>
            <a:r>
              <a:rPr lang="ru-RU" b="1" dirty="0" smtClean="0"/>
              <a:t> </a:t>
            </a:r>
            <a:r>
              <a:rPr lang="en-US" b="1" dirty="0"/>
              <a:t>volt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25" y="1825625"/>
            <a:ext cx="5349256" cy="3821642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69"/>
          <a:stretch/>
        </p:blipFill>
        <p:spPr>
          <a:xfrm>
            <a:off x="6781271" y="2055283"/>
            <a:ext cx="175313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587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Промежуточный итог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Итак, мы разобрались с весьма сложной и важной темой в мире электроники. АЦП используется повсеместно, и в робототехнике без этого устройства уж точно не обойтись. Для понимания окружающего мира роботам как-то нужно переводить аналоговые ощущения в числа.</a:t>
            </a:r>
          </a:p>
          <a:p>
            <a:pPr marL="0" indent="0" algn="just">
              <a:buNone/>
            </a:pPr>
            <a:r>
              <a:rPr lang="ru-RU" dirty="0" smtClean="0"/>
              <a:t>Далее м</a:t>
            </a:r>
            <a:r>
              <a:rPr lang="ru-RU" dirty="0"/>
              <a:t>ы</a:t>
            </a:r>
            <a:r>
              <a:rPr lang="ru-RU" dirty="0" smtClean="0"/>
              <a:t> будем использовать АЦП для </a:t>
            </a:r>
            <a:r>
              <a:rPr lang="ru-RU" dirty="0"/>
              <a:t>считывания </a:t>
            </a:r>
            <a:r>
              <a:rPr lang="ru-RU" dirty="0" smtClean="0"/>
              <a:t>потенциометра,</a:t>
            </a:r>
            <a:r>
              <a:rPr lang="ru-RU" dirty="0"/>
              <a:t> </a:t>
            </a:r>
            <a:r>
              <a:rPr lang="ru-RU" dirty="0" smtClean="0"/>
              <a:t>фоторезистора, </a:t>
            </a:r>
            <a:r>
              <a:rPr lang="ru-RU" dirty="0"/>
              <a:t>датчика температуры, </a:t>
            </a:r>
            <a:r>
              <a:rPr lang="ru-RU" dirty="0" smtClean="0"/>
              <a:t>ёмкостного датчика</a:t>
            </a:r>
            <a:r>
              <a:rPr lang="ru-RU" dirty="0"/>
              <a:t> </a:t>
            </a:r>
            <a:r>
              <a:rPr lang="ru-RU" dirty="0" smtClean="0"/>
              <a:t>и</a:t>
            </a:r>
            <a:r>
              <a:rPr lang="ru-RU" dirty="0"/>
              <a:t> </a:t>
            </a:r>
            <a:r>
              <a:rPr lang="ru-RU" dirty="0" smtClean="0"/>
              <a:t>аналогового джойстика.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5476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</a:t>
            </a:r>
            <a:r>
              <a:rPr lang="ru-RU" b="1" dirty="0" smtClean="0"/>
              <a:t>отенциометр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43789"/>
            <a:ext cx="7886700" cy="226258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dirty="0"/>
              <a:t>В предыдущих уроках, для ограничения тока через светодиод, </a:t>
            </a:r>
            <a:r>
              <a:rPr lang="ru-RU" dirty="0" smtClean="0"/>
              <a:t>мы использовали </a:t>
            </a:r>
            <a:r>
              <a:rPr lang="ru-RU" dirty="0"/>
              <a:t>резисторы. Как было тогда отмечено, </a:t>
            </a:r>
            <a:r>
              <a:rPr lang="ru-RU" dirty="0" smtClean="0"/>
              <a:t>существует множество </a:t>
            </a:r>
            <a:r>
              <a:rPr lang="ru-RU" dirty="0"/>
              <a:t>резисторов, разного номинала, рассчитанных на </a:t>
            </a:r>
            <a:r>
              <a:rPr lang="ru-RU" dirty="0" smtClean="0"/>
              <a:t>разную мощность </a:t>
            </a:r>
            <a:r>
              <a:rPr lang="ru-RU" dirty="0"/>
              <a:t>нагрузки.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57" y="3236818"/>
            <a:ext cx="2855650" cy="33444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8650" y="3706375"/>
            <a:ext cx="51664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Но оказывается, кроме обычных резисторов, есть аналогичные приборы с изменяемым сопротивлением, называемые потенциометрами (или реостатами).</a:t>
            </a:r>
          </a:p>
        </p:txBody>
      </p:sp>
    </p:spTree>
    <p:extLst>
      <p:ext uri="{BB962C8B-B14F-4D97-AF65-F5344CB8AC3E}">
        <p14:creationId xmlns:p14="http://schemas.microsoft.com/office/powerpoint/2010/main" val="28060623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90695"/>
          </a:xfrm>
        </p:spPr>
        <p:txBody>
          <a:bodyPr/>
          <a:lstStyle/>
          <a:p>
            <a:pPr algn="ctr"/>
            <a:r>
              <a:rPr lang="ru-RU" b="1" dirty="0"/>
              <a:t>Устройство потенциометра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55821"/>
            <a:ext cx="7886700" cy="472114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Для </a:t>
            </a:r>
            <a:r>
              <a:rPr lang="ru-RU" dirty="0"/>
              <a:t>чего нужен потенциометр? Во</a:t>
            </a:r>
            <a:r>
              <a:rPr lang="ru-RU" dirty="0" smtClean="0"/>
              <a:t>­-первых</a:t>
            </a:r>
            <a:r>
              <a:rPr lang="ru-RU" dirty="0"/>
              <a:t>, исходя из </a:t>
            </a:r>
            <a:r>
              <a:rPr lang="ru-RU" dirty="0" smtClean="0"/>
              <a:t>названия прибора</a:t>
            </a:r>
            <a:r>
              <a:rPr lang="ru-RU" dirty="0"/>
              <a:t>, его можно использовать для задания </a:t>
            </a:r>
            <a:r>
              <a:rPr lang="ru-RU" dirty="0" smtClean="0"/>
              <a:t>требуемого сопротивления</a:t>
            </a:r>
            <a:r>
              <a:rPr lang="ru-RU" dirty="0"/>
              <a:t>, в случае, если нет подходящего </a:t>
            </a:r>
            <a:r>
              <a:rPr lang="ru-RU" dirty="0" smtClean="0"/>
              <a:t>резистора. Во­-вторых</a:t>
            </a:r>
            <a:r>
              <a:rPr lang="ru-RU" dirty="0"/>
              <a:t>, с помощью потенциометра можно </a:t>
            </a:r>
            <a:r>
              <a:rPr lang="ru-RU" dirty="0" smtClean="0"/>
              <a:t>сделать регулируемый </a:t>
            </a:r>
            <a:r>
              <a:rPr lang="ru-RU" dirty="0"/>
              <a:t>делитель напряжения ­ устройство, </a:t>
            </a:r>
            <a:r>
              <a:rPr lang="ru-RU" dirty="0" smtClean="0"/>
              <a:t>которое позволяет </a:t>
            </a:r>
            <a:r>
              <a:rPr lang="ru-RU" dirty="0"/>
              <a:t>передавать на нагрузку только часть напряжения </a:t>
            </a:r>
            <a:r>
              <a:rPr lang="ru-RU" dirty="0" smtClean="0"/>
              <a:t>от источника. В </a:t>
            </a:r>
            <a:r>
              <a:rPr lang="ru-RU" dirty="0"/>
              <a:t>этом уроке, мы будем использовать реостат именно в роли </a:t>
            </a:r>
            <a:r>
              <a:rPr lang="ru-RU" b="1" dirty="0"/>
              <a:t>делителя напряжения</a:t>
            </a:r>
            <a:r>
              <a:rPr lang="ru-RU" dirty="0"/>
              <a:t>, </a:t>
            </a:r>
            <a:r>
              <a:rPr lang="ru-RU" dirty="0" smtClean="0"/>
              <a:t>варьируя напряжение </a:t>
            </a:r>
            <a:r>
              <a:rPr lang="ru-RU" dirty="0"/>
              <a:t>на одном из </a:t>
            </a:r>
            <a:r>
              <a:rPr lang="ru-RU" dirty="0" smtClean="0"/>
              <a:t> налоговых </a:t>
            </a:r>
            <a:r>
              <a:rPr lang="ru-RU" dirty="0"/>
              <a:t>входов </a:t>
            </a:r>
            <a:r>
              <a:rPr lang="ru-RU" dirty="0" err="1" smtClean="0"/>
              <a:t>Arduino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3245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Делитель напряжения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/>
              <a:t>Делитель напряжения</a:t>
            </a:r>
            <a:r>
              <a:rPr lang="ru-RU" dirty="0"/>
              <a:t> — это простая схема, которая позволяет получить из высокого напряжения пониженное напряжение. Используя только два резистора и входное напряжение, мы можем создать выходное напряжение, составляющее определенную часть от входного. Делитель напряжения является одной из наиболее фундаментальных схем в электронике. В вопросе изучения работы делителя напряжения следует отметить два основных момента – это сама схема и формула расчета.</a:t>
            </a:r>
          </a:p>
        </p:txBody>
      </p:sp>
    </p:spTree>
    <p:extLst>
      <p:ext uri="{BB962C8B-B14F-4D97-AF65-F5344CB8AC3E}">
        <p14:creationId xmlns:p14="http://schemas.microsoft.com/office/powerpoint/2010/main" val="29120676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09" y="1439961"/>
            <a:ext cx="4357891" cy="45036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Схема делителя напряжения на резисторах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21" y="1825624"/>
            <a:ext cx="4776537" cy="4683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Схема делителя напряжения включает в себя входной источник напряжения и два </a:t>
            </a:r>
            <a:r>
              <a:rPr lang="ru-RU" dirty="0" smtClean="0"/>
              <a:t>резистора</a:t>
            </a:r>
            <a:r>
              <a:rPr lang="ru-RU" dirty="0"/>
              <a:t> </a:t>
            </a:r>
            <a:r>
              <a:rPr lang="ru-RU" dirty="0" smtClean="0"/>
              <a:t>R1 и R2.</a:t>
            </a:r>
            <a:r>
              <a:rPr lang="en-US" dirty="0" smtClean="0"/>
              <a:t> </a:t>
            </a:r>
            <a:r>
              <a:rPr lang="ru-RU" dirty="0" smtClean="0"/>
              <a:t>Падение напряжения </a:t>
            </a:r>
            <a:r>
              <a:rPr lang="ru-RU" dirty="0"/>
              <a:t>на резисторе R2 — это пониженное напряжение, полученное в результате применения резисторного делителя </a:t>
            </a:r>
            <a:r>
              <a:rPr lang="ru-RU" dirty="0" smtClean="0"/>
              <a:t>напряжения оно считывается АЦП командой </a:t>
            </a:r>
            <a:r>
              <a:rPr lang="en-US" dirty="0" err="1" smtClean="0">
                <a:solidFill>
                  <a:srgbClr val="FF0000"/>
                </a:solidFill>
              </a:rPr>
              <a:t>analogRead</a:t>
            </a:r>
            <a:r>
              <a:rPr lang="en-US" dirty="0" smtClean="0"/>
              <a:t>()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627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Расчет делителя напряжения на </a:t>
            </a:r>
            <a:r>
              <a:rPr lang="ru-RU" b="1" dirty="0" smtClean="0"/>
              <a:t>резисторах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ru-RU" dirty="0" smtClean="0"/>
                  <a:t>Расчет делителя напряжения предполагает, что нам известно, по крайней мере, три величины из приведенной выше схемы: входное напряжение и сопротивление обоих резисторов. Зная эти величины, мы можем рассчитать выходное напряжение.</a:t>
                </a:r>
                <a:r>
                  <a:rPr lang="en-US" dirty="0" smtClean="0"/>
                  <a:t> </a:t>
                </a:r>
                <a:r>
                  <a:rPr lang="ru-RU" dirty="0"/>
                  <a:t>Это не сложное упражнение, но очень важное для понимания того, как работает делитель напряжения. Расчет делителя основан на законе Ома.</a:t>
                </a: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𝑂𝑈𝑇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46" t="-2241" r="-162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77493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/>
          <p:cNvGrpSpPr/>
          <p:nvPr/>
        </p:nvGrpSpPr>
        <p:grpSpPr>
          <a:xfrm>
            <a:off x="2581153" y="3603309"/>
            <a:ext cx="598936" cy="598936"/>
            <a:chOff x="3062288" y="4026694"/>
            <a:chExt cx="598936" cy="598936"/>
          </a:xfrm>
        </p:grpSpPr>
        <p:sp>
          <p:nvSpPr>
            <p:cNvPr id="22" name="Овал 21"/>
            <p:cNvSpPr/>
            <p:nvPr/>
          </p:nvSpPr>
          <p:spPr>
            <a:xfrm>
              <a:off x="3062288" y="4026694"/>
              <a:ext cx="598936" cy="598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67632" y="4064552"/>
              <a:ext cx="3882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V</a:t>
              </a:r>
              <a:endParaRPr lang="ru-RU" sz="2800" dirty="0"/>
            </a:p>
          </p:txBody>
        </p:sp>
      </p:grp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па 39"/>
          <p:cNvGrpSpPr/>
          <p:nvPr/>
        </p:nvGrpSpPr>
        <p:grpSpPr>
          <a:xfrm>
            <a:off x="4785643" y="3596958"/>
            <a:ext cx="598936" cy="598936"/>
            <a:chOff x="3062288" y="4026694"/>
            <a:chExt cx="598936" cy="598936"/>
          </a:xfrm>
        </p:grpSpPr>
        <p:sp>
          <p:nvSpPr>
            <p:cNvPr id="41" name="Овал 40"/>
            <p:cNvSpPr/>
            <p:nvPr/>
          </p:nvSpPr>
          <p:spPr>
            <a:xfrm>
              <a:off x="3062288" y="4026694"/>
              <a:ext cx="598936" cy="598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67632" y="4064552"/>
              <a:ext cx="3882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V</a:t>
              </a:r>
              <a:endParaRPr lang="ru-RU" sz="2800" dirty="0"/>
            </a:p>
          </p:txBody>
        </p:sp>
      </p:grp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grpSp>
        <p:nvGrpSpPr>
          <p:cNvPr id="54" name="Группа 53"/>
          <p:cNvGrpSpPr/>
          <p:nvPr/>
        </p:nvGrpSpPr>
        <p:grpSpPr>
          <a:xfrm>
            <a:off x="6179403" y="2573589"/>
            <a:ext cx="598936" cy="598936"/>
            <a:chOff x="3062288" y="4026694"/>
            <a:chExt cx="598936" cy="598936"/>
          </a:xfrm>
        </p:grpSpPr>
        <p:sp>
          <p:nvSpPr>
            <p:cNvPr id="55" name="Овал 54"/>
            <p:cNvSpPr/>
            <p:nvPr/>
          </p:nvSpPr>
          <p:spPr>
            <a:xfrm>
              <a:off x="3062288" y="4026694"/>
              <a:ext cx="598936" cy="5989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167632" y="4064552"/>
              <a:ext cx="3930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</a:t>
              </a:r>
              <a:endParaRPr lang="ru-RU" sz="2800" dirty="0"/>
            </a:p>
          </p:txBody>
        </p:sp>
      </p:grp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0574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703688" y="4493346"/>
            <a:ext cx="7826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Вольтметры подключаются параллельно нагрузке – параллельно сопротивлению </a:t>
            </a:r>
            <a:r>
              <a:rPr lang="en-US" sz="2800" dirty="0" smtClean="0"/>
              <a:t>R1 </a:t>
            </a:r>
            <a:r>
              <a:rPr lang="ru-RU" sz="2800" dirty="0" smtClean="0"/>
              <a:t>и </a:t>
            </a:r>
            <a:r>
              <a:rPr lang="en-US" sz="2800" dirty="0" smtClean="0"/>
              <a:t>R2</a:t>
            </a:r>
            <a:endParaRPr lang="en-US" sz="2800" dirty="0"/>
          </a:p>
          <a:p>
            <a:endParaRPr lang="ru-RU" sz="2800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3915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703688" y="4493346"/>
            <a:ext cx="7826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Амперметр подключается последовательно нагрузке – буквально подключается в разрыв и замыкает собой цепь.</a:t>
            </a:r>
            <a:endParaRPr lang="en-US" sz="2800" dirty="0"/>
          </a:p>
          <a:p>
            <a:endParaRPr lang="ru-RU" sz="2800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5290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95449" y="4309656"/>
                <a:ext cx="8231306" cy="2271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Так как резисторы соединены последовательно – общее сопротивление равняется сумме </a:t>
                </a:r>
                <a:r>
                  <a:rPr lang="en-US" sz="2800" dirty="0" smtClean="0"/>
                  <a:t>R1 </a:t>
                </a:r>
                <a:r>
                  <a:rPr lang="ru-RU" sz="2800" dirty="0" smtClean="0"/>
                  <a:t>и </a:t>
                </a:r>
                <a:r>
                  <a:rPr lang="en-US" sz="2800" dirty="0" smtClean="0"/>
                  <a:t>R2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ru-RU" sz="2800" i="1">
                              <a:latin typeface="Cambria Math" panose="02040503050406030204" pitchFamily="18" charset="0"/>
                            </a:rPr>
                            <m:t>общее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sz="2800" dirty="0" smtClean="0"/>
              </a:p>
              <a:p>
                <a:r>
                  <a:rPr lang="ru-RU" sz="2800" dirty="0" smtClean="0"/>
                  <a:t>Оно всегда равно полному сопротивлению потенциометра (10 КОм)</a:t>
                </a:r>
                <a:endParaRPr lang="ru-RU" sz="28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49" y="4309656"/>
                <a:ext cx="8231306" cy="2271712"/>
              </a:xfrm>
              <a:prstGeom prst="rect">
                <a:avLst/>
              </a:prstGeom>
              <a:blipFill rotWithShape="0">
                <a:blip r:embed="rId2"/>
                <a:stretch>
                  <a:fillRect l="-1556" t="-2681" b="-67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39649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95449" y="4309656"/>
                <a:ext cx="8231306" cy="206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Согласно закону Ома</a:t>
                </a:r>
                <a:r>
                  <a:rPr lang="ru-RU" sz="2800" dirty="0"/>
                  <a:t>:</a:t>
                </a:r>
                <a:r>
                  <a:rPr lang="en-US" sz="2800" dirty="0" smtClean="0"/>
                  <a:t> 	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ru-RU" sz="3200" dirty="0" smtClean="0"/>
              </a:p>
              <a:p>
                <a:r>
                  <a:rPr lang="ru-RU" sz="2800" dirty="0" smtClean="0"/>
                  <a:t>Сила тока, проходящая по цепи равняется: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ru-RU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5 вольт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10000 Ом</m:t>
                          </m:r>
                        </m:den>
                      </m:f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=0,5 мА</m:t>
                      </m:r>
                    </m:oMath>
                  </m:oMathPara>
                </a14:m>
                <a:endParaRPr lang="ru-RU" sz="28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49" y="4309656"/>
                <a:ext cx="8231306" cy="2063770"/>
              </a:xfrm>
              <a:prstGeom prst="rect">
                <a:avLst/>
              </a:prstGeom>
              <a:blipFill rotWithShape="0">
                <a:blip r:embed="rId2"/>
                <a:stretch>
                  <a:fillRect l="-1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4138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95449" y="4309656"/>
                <a:ext cx="8231306" cy="1650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Согласно закону Ома</a:t>
                </a:r>
                <a:r>
                  <a:rPr lang="ru-RU" sz="2800" dirty="0"/>
                  <a:t>:</a:t>
                </a:r>
                <a:r>
                  <a:rPr lang="en-US" sz="2800" dirty="0" smtClean="0"/>
                  <a:t> 	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ru-RU" sz="3200" dirty="0" smtClean="0"/>
              </a:p>
              <a:p>
                <a:r>
                  <a:rPr lang="ru-RU" sz="2800" dirty="0" smtClean="0"/>
                  <a:t>Падение напряжения на резисторе: 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ru-RU" sz="2800" dirty="0" smtClean="0"/>
              </a:p>
              <a:p>
                <a:r>
                  <a:rPr lang="ru-RU" sz="2800" dirty="0" smtClean="0"/>
                  <a:t>При чем</a:t>
                </a:r>
                <a14:m>
                  <m:oMath xmlns:m="http://schemas.openxmlformats.org/officeDocument/2006/math">
                    <m:r>
                      <a:rPr lang="ru-RU" sz="2800" b="0" i="0" dirty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5 </m:t>
                    </m:r>
                    <m:r>
                      <a:rPr lang="ru-RU" sz="2800" b="0" i="1" smtClean="0">
                        <a:latin typeface="Cambria Math" panose="02040503050406030204" pitchFamily="18" charset="0"/>
                      </a:rPr>
                      <m:t>вольт</m:t>
                    </m:r>
                  </m:oMath>
                </a14:m>
                <a:r>
                  <a:rPr lang="en-US" sz="2800" dirty="0" smtClean="0"/>
                  <a:t> </a:t>
                </a:r>
                <a:endParaRPr lang="ru-RU" sz="28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49" y="4309656"/>
                <a:ext cx="8231306" cy="1650837"/>
              </a:xfrm>
              <a:prstGeom prst="rect">
                <a:avLst/>
              </a:prstGeom>
              <a:blipFill rotWithShape="0">
                <a:blip r:embed="rId2"/>
                <a:stretch>
                  <a:fillRect l="-1556" b="-95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7224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95449" y="4309656"/>
                <a:ext cx="8231306" cy="2302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Падение напряжения на резисторе </a:t>
                </a:r>
                <a:r>
                  <a:rPr lang="en-US" sz="2800" dirty="0" smtClean="0"/>
                  <a:t>U2</a:t>
                </a:r>
                <a:r>
                  <a:rPr lang="en-US" sz="2800" dirty="0"/>
                  <a:t> </a:t>
                </a:r>
                <a:r>
                  <a:rPr lang="ru-RU" sz="2800" dirty="0" smtClean="0"/>
                  <a:t>меняется в зависимости от отношения сопротивлений.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800" dirty="0"/>
              </a:p>
              <a:p>
                <a:endParaRPr lang="ru-RU" sz="2800" dirty="0" smtClean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49" y="4309656"/>
                <a:ext cx="8231306" cy="2302105"/>
              </a:xfrm>
              <a:prstGeom prst="rect">
                <a:avLst/>
              </a:prstGeom>
              <a:blipFill rotWithShape="0">
                <a:blip r:embed="rId2"/>
                <a:stretch>
                  <a:fillRect l="-1556" t="-264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7047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</p:spTree>
    <p:extLst>
      <p:ext uri="{BB962C8B-B14F-4D97-AF65-F5344CB8AC3E}">
        <p14:creationId xmlns:p14="http://schemas.microsoft.com/office/powerpoint/2010/main" val="30078279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688104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36966" y="36601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50%</a:t>
            </a:r>
            <a:endParaRPr lang="ru-RU" sz="2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2522886" y="2879407"/>
            <a:ext cx="3153" cy="100460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2" idx="2"/>
          </p:cNvCxnSpPr>
          <p:nvPr/>
        </p:nvCxnSpPr>
        <p:spPr>
          <a:xfrm flipH="1">
            <a:off x="2522887" y="3896426"/>
            <a:ext cx="16521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5113065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068725" y="36685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50%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>
            <a:stCxn id="41" idx="6"/>
          </p:cNvCxnSpPr>
          <p:nvPr/>
        </p:nvCxnSpPr>
        <p:spPr>
          <a:xfrm>
            <a:off x="5712001" y="3896426"/>
            <a:ext cx="9916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2" idx="6"/>
            <a:endCxn id="41" idx="2"/>
          </p:cNvCxnSpPr>
          <p:nvPr/>
        </p:nvCxnSpPr>
        <p:spPr>
          <a:xfrm>
            <a:off x="3287040" y="3896426"/>
            <a:ext cx="182602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80037"/>
              </p:ext>
            </p:extLst>
          </p:nvPr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 flipV="1">
            <a:off x="4252967" y="3084195"/>
            <a:ext cx="0" cy="806802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0665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688104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36966" y="36601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6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2522886" y="2879407"/>
            <a:ext cx="3153" cy="100460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2" idx="2"/>
          </p:cNvCxnSpPr>
          <p:nvPr/>
        </p:nvCxnSpPr>
        <p:spPr>
          <a:xfrm flipH="1">
            <a:off x="2522887" y="3896426"/>
            <a:ext cx="16521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5113065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068725" y="36685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4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>
            <a:stCxn id="41" idx="6"/>
          </p:cNvCxnSpPr>
          <p:nvPr/>
        </p:nvCxnSpPr>
        <p:spPr>
          <a:xfrm>
            <a:off x="5712001" y="3896426"/>
            <a:ext cx="9916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2" idx="6"/>
            <a:endCxn id="41" idx="2"/>
          </p:cNvCxnSpPr>
          <p:nvPr/>
        </p:nvCxnSpPr>
        <p:spPr>
          <a:xfrm>
            <a:off x="3287040" y="3896426"/>
            <a:ext cx="182602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80037"/>
              </p:ext>
            </p:extLst>
          </p:nvPr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 flipV="1">
            <a:off x="4519667" y="3084195"/>
            <a:ext cx="0" cy="806802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9422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688104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36966" y="36601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8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2522886" y="2879407"/>
            <a:ext cx="3153" cy="100460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2" idx="2"/>
          </p:cNvCxnSpPr>
          <p:nvPr/>
        </p:nvCxnSpPr>
        <p:spPr>
          <a:xfrm flipH="1">
            <a:off x="2522887" y="3896426"/>
            <a:ext cx="16521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5113065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068725" y="36685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>
            <a:stCxn id="41" idx="6"/>
          </p:cNvCxnSpPr>
          <p:nvPr/>
        </p:nvCxnSpPr>
        <p:spPr>
          <a:xfrm>
            <a:off x="5712001" y="3896426"/>
            <a:ext cx="9916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2" idx="6"/>
            <a:endCxn id="41" idx="2"/>
          </p:cNvCxnSpPr>
          <p:nvPr/>
        </p:nvCxnSpPr>
        <p:spPr>
          <a:xfrm>
            <a:off x="3287040" y="3896426"/>
            <a:ext cx="182602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80037"/>
              </p:ext>
            </p:extLst>
          </p:nvPr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 flipV="1">
            <a:off x="5068725" y="3084195"/>
            <a:ext cx="0" cy="806802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3223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688104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36966" y="36601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6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2522886" y="2879407"/>
            <a:ext cx="3153" cy="100460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2" idx="2"/>
          </p:cNvCxnSpPr>
          <p:nvPr/>
        </p:nvCxnSpPr>
        <p:spPr>
          <a:xfrm flipH="1">
            <a:off x="2522887" y="3896426"/>
            <a:ext cx="16521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5113065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068725" y="36685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4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>
            <a:stCxn id="41" idx="6"/>
          </p:cNvCxnSpPr>
          <p:nvPr/>
        </p:nvCxnSpPr>
        <p:spPr>
          <a:xfrm>
            <a:off x="5712001" y="3896426"/>
            <a:ext cx="9916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2" idx="6"/>
            <a:endCxn id="41" idx="2"/>
          </p:cNvCxnSpPr>
          <p:nvPr/>
        </p:nvCxnSpPr>
        <p:spPr>
          <a:xfrm>
            <a:off x="3287040" y="3896426"/>
            <a:ext cx="182602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 flipV="1">
            <a:off x="4519667" y="3084195"/>
            <a:ext cx="0" cy="806802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9289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688104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36966" y="36601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40%</a:t>
            </a:r>
            <a:endParaRPr lang="ru-RU" sz="2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2522886" y="2879407"/>
            <a:ext cx="3153" cy="100460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2" idx="2"/>
          </p:cNvCxnSpPr>
          <p:nvPr/>
        </p:nvCxnSpPr>
        <p:spPr>
          <a:xfrm flipH="1">
            <a:off x="2522887" y="3896426"/>
            <a:ext cx="16521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5113065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068725" y="36685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60%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>
            <a:stCxn id="41" idx="6"/>
          </p:cNvCxnSpPr>
          <p:nvPr/>
        </p:nvCxnSpPr>
        <p:spPr>
          <a:xfrm>
            <a:off x="5712001" y="3896426"/>
            <a:ext cx="9916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2" idx="6"/>
            <a:endCxn id="41" idx="2"/>
          </p:cNvCxnSpPr>
          <p:nvPr/>
        </p:nvCxnSpPr>
        <p:spPr>
          <a:xfrm>
            <a:off x="3287040" y="3896426"/>
            <a:ext cx="182602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80037"/>
              </p:ext>
            </p:extLst>
          </p:nvPr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 flipV="1">
            <a:off x="3992400" y="3084195"/>
            <a:ext cx="0" cy="806802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1566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688104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36966" y="3660165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2522886" y="2879407"/>
            <a:ext cx="3153" cy="100460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2" idx="2"/>
          </p:cNvCxnSpPr>
          <p:nvPr/>
        </p:nvCxnSpPr>
        <p:spPr>
          <a:xfrm flipH="1">
            <a:off x="2522887" y="3896426"/>
            <a:ext cx="16521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5113065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068725" y="366850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8</a:t>
            </a:r>
            <a:r>
              <a:rPr lang="ru-RU" sz="2400" dirty="0" smtClean="0"/>
              <a:t>0%</a:t>
            </a:r>
            <a:endParaRPr lang="ru-RU" sz="2400" dirty="0"/>
          </a:p>
        </p:txBody>
      </p:sp>
      <p:cxnSp>
        <p:nvCxnSpPr>
          <p:cNvPr id="43" name="Прямая соединительная линия 42"/>
          <p:cNvCxnSpPr>
            <a:stCxn id="41" idx="6"/>
          </p:cNvCxnSpPr>
          <p:nvPr/>
        </p:nvCxnSpPr>
        <p:spPr>
          <a:xfrm>
            <a:off x="5712001" y="3896426"/>
            <a:ext cx="99167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22" idx="6"/>
            <a:endCxn id="41" idx="2"/>
          </p:cNvCxnSpPr>
          <p:nvPr/>
        </p:nvCxnSpPr>
        <p:spPr>
          <a:xfrm>
            <a:off x="3287040" y="3896426"/>
            <a:ext cx="182602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Падение напряжения на резисторе </a:t>
            </a:r>
            <a:r>
              <a:rPr lang="en-US" sz="2800" dirty="0" smtClean="0"/>
              <a:t>U2</a:t>
            </a:r>
            <a:r>
              <a:rPr lang="en-US" sz="2800" dirty="0"/>
              <a:t> </a:t>
            </a:r>
            <a:r>
              <a:rPr lang="ru-RU" sz="2800" dirty="0" smtClean="0"/>
              <a:t>меняется в зависимости от положения ползунка потенциометра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80037"/>
              </p:ext>
            </p:extLst>
          </p:nvPr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 flipV="1">
            <a:off x="3439950" y="3084195"/>
            <a:ext cx="0" cy="806802"/>
          </a:xfrm>
          <a:prstGeom prst="line">
            <a:avLst/>
          </a:prstGeom>
          <a:ln w="28575">
            <a:solidFill>
              <a:schemeClr val="tx1"/>
            </a:solidFill>
            <a:headEnd type="oval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4029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55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35365" y="2674620"/>
            <a:ext cx="1104900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3"/>
            <a:endCxn id="5" idx="1"/>
          </p:cNvCxnSpPr>
          <p:nvPr/>
        </p:nvCxnSpPr>
        <p:spPr>
          <a:xfrm>
            <a:off x="3430465" y="2879408"/>
            <a:ext cx="110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50" y="2879408"/>
            <a:ext cx="515815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55" idx="6"/>
          </p:cNvCxnSpPr>
          <p:nvPr/>
        </p:nvCxnSpPr>
        <p:spPr>
          <a:xfrm flipV="1">
            <a:off x="6778339" y="2865121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374709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3489009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3603309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2581153" y="3603309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686497" y="3641167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180089" y="3902777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154564" y="2879408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606678" y="2879408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154564" y="3914909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2130304" y="285778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582388" y="2857484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4785643" y="3596958"/>
            <a:ext cx="598936" cy="59893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4890987" y="363481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</a:t>
            </a:r>
            <a:endParaRPr lang="ru-RU" sz="28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384579" y="3896426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359054" y="2873057"/>
            <a:ext cx="0" cy="101702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811168" y="2873057"/>
            <a:ext cx="0" cy="1010954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359054" y="3908558"/>
            <a:ext cx="426589" cy="0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4334794" y="285619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5786878" y="285589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22739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576705" y="2603511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R1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4829942" y="2611447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R2</a:t>
            </a:r>
            <a:endParaRPr lang="ru-RU" dirty="0"/>
          </a:p>
        </p:txBody>
      </p:sp>
      <p:sp>
        <p:nvSpPr>
          <p:cNvPr id="55" name="Овал 54"/>
          <p:cNvSpPr/>
          <p:nvPr/>
        </p:nvSpPr>
        <p:spPr>
          <a:xfrm>
            <a:off x="6179403" y="2573589"/>
            <a:ext cx="598936" cy="59893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/>
          <p:cNvSpPr txBox="1"/>
          <p:nvPr/>
        </p:nvSpPr>
        <p:spPr>
          <a:xfrm>
            <a:off x="6284747" y="2611447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ru-RU" sz="2800" dirty="0"/>
          </a:p>
        </p:txBody>
      </p:sp>
      <p:cxnSp>
        <p:nvCxnSpPr>
          <p:cNvPr id="57" name="Прямая соединительная линия 56"/>
          <p:cNvCxnSpPr>
            <a:stCxn id="5" idx="3"/>
            <a:endCxn id="55" idx="2"/>
          </p:cNvCxnSpPr>
          <p:nvPr/>
        </p:nvCxnSpPr>
        <p:spPr>
          <a:xfrm flipV="1">
            <a:off x="5640265" y="2873057"/>
            <a:ext cx="539138" cy="635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5449" y="4309656"/>
            <a:ext cx="7719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Как раз таки к контакту между двумя сопротивлениями подключается вход АЦП. На него подаются значения, как раз та самые, что считываются вольтметром 2</a:t>
            </a: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3982875" y="2133600"/>
            <a:ext cx="0" cy="739457"/>
          </a:xfrm>
          <a:prstGeom prst="line">
            <a:avLst/>
          </a:prstGeom>
          <a:ln w="28575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35286" y="1906520"/>
            <a:ext cx="155363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Analog In</a:t>
            </a:r>
            <a:endParaRPr lang="ru-RU" dirty="0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flipV="1">
            <a:off x="3979454" y="2132112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3092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595449" y="4309656"/>
            <a:ext cx="7719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Подключение АЦП равнозначно подключению вольтметра к резистору </a:t>
            </a:r>
            <a:r>
              <a:rPr lang="en-US" sz="2800" dirty="0" smtClean="0"/>
              <a:t>R2</a:t>
            </a:r>
            <a:endParaRPr lang="ru-RU" sz="2800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1439039" y="1895477"/>
            <a:ext cx="7090672" cy="1855142"/>
            <a:chOff x="1439039" y="1895477"/>
            <a:chExt cx="7090672" cy="185514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325565" y="2674620"/>
              <a:ext cx="1104900" cy="4095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535365" y="2674620"/>
              <a:ext cx="1104900" cy="4095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>
              <a:stCxn id="4" idx="3"/>
              <a:endCxn id="5" idx="1"/>
            </p:cNvCxnSpPr>
            <p:nvPr/>
          </p:nvCxnSpPr>
          <p:spPr>
            <a:xfrm>
              <a:off x="3430465" y="2879408"/>
              <a:ext cx="11049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>
              <a:endCxn id="4" idx="1"/>
            </p:cNvCxnSpPr>
            <p:nvPr/>
          </p:nvCxnSpPr>
          <p:spPr>
            <a:xfrm>
              <a:off x="1809750" y="2879408"/>
              <a:ext cx="515815" cy="0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>
              <a:stCxn id="55" idx="6"/>
            </p:cNvCxnSpPr>
            <p:nvPr/>
          </p:nvCxnSpPr>
          <p:spPr>
            <a:xfrm flipV="1">
              <a:off x="6778339" y="2865121"/>
              <a:ext cx="555911" cy="7936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1809750" y="2369820"/>
              <a:ext cx="0" cy="509588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7334250" y="2865121"/>
              <a:ext cx="0" cy="509588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471612" y="2369820"/>
              <a:ext cx="676275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7063581" y="3374709"/>
              <a:ext cx="541338" cy="0"/>
            </a:xfrm>
            <a:prstGeom prst="line">
              <a:avLst/>
            </a:prstGeom>
            <a:ln w="762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7125890" y="3489009"/>
              <a:ext cx="416719" cy="0"/>
            </a:xfrm>
            <a:prstGeom prst="line">
              <a:avLst/>
            </a:prstGeom>
            <a:ln w="762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198320" y="3603309"/>
              <a:ext cx="271860" cy="0"/>
            </a:xfrm>
            <a:prstGeom prst="line">
              <a:avLst/>
            </a:prstGeom>
            <a:ln w="762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7334250" y="2132112"/>
              <a:ext cx="0" cy="733009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6088916" y="2132112"/>
              <a:ext cx="1245334" cy="0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1439039" y="1895477"/>
              <a:ext cx="7088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+5v</a:t>
              </a:r>
              <a:endParaRPr lang="ru-RU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665372" y="3227399"/>
              <a:ext cx="8643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GND</a:t>
              </a:r>
              <a:endParaRPr lang="ru-RU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576705" y="2603511"/>
              <a:ext cx="562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R1</a:t>
              </a:r>
              <a:endParaRPr lang="ru-RU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29942" y="2611447"/>
              <a:ext cx="562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R2</a:t>
              </a:r>
              <a:endParaRPr lang="ru-RU" dirty="0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6179403" y="2573589"/>
              <a:ext cx="598936" cy="59893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284747" y="2611447"/>
              <a:ext cx="3930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</a:t>
              </a:r>
              <a:endParaRPr lang="ru-RU" sz="2800" dirty="0"/>
            </a:p>
          </p:txBody>
        </p:sp>
        <p:cxnSp>
          <p:nvCxnSpPr>
            <p:cNvPr id="57" name="Прямая соединительная линия 56"/>
            <p:cNvCxnSpPr>
              <a:stCxn id="5" idx="3"/>
              <a:endCxn id="55" idx="2"/>
            </p:cNvCxnSpPr>
            <p:nvPr/>
          </p:nvCxnSpPr>
          <p:spPr>
            <a:xfrm flipV="1">
              <a:off x="5640265" y="2873057"/>
              <a:ext cx="539138" cy="6351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>
              <a:off x="3982875" y="2133600"/>
              <a:ext cx="0" cy="739457"/>
            </a:xfrm>
            <a:prstGeom prst="line">
              <a:avLst/>
            </a:prstGeom>
            <a:ln w="28575"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4535286" y="1906520"/>
              <a:ext cx="1553630" cy="523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Analog In</a:t>
              </a:r>
              <a:endParaRPr lang="ru-RU" dirty="0"/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 flipV="1">
              <a:off x="3979454" y="2132112"/>
              <a:ext cx="555911" cy="7936"/>
            </a:xfrm>
            <a:prstGeom prst="line">
              <a:avLst/>
            </a:prstGeom>
            <a:ln w="28575" cap="rnd">
              <a:solidFill>
                <a:schemeClr val="tx1"/>
              </a:solidFill>
              <a:round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15170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Схема делителя напряжения на резисторах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1605" y="2674620"/>
            <a:ext cx="2707232" cy="409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>
            <a:endCxn id="4" idx="1"/>
          </p:cNvCxnSpPr>
          <p:nvPr/>
        </p:nvCxnSpPr>
        <p:spPr>
          <a:xfrm>
            <a:off x="1809749" y="2879407"/>
            <a:ext cx="1101856" cy="1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stCxn id="4" idx="3"/>
          </p:cNvCxnSpPr>
          <p:nvPr/>
        </p:nvCxnSpPr>
        <p:spPr>
          <a:xfrm flipV="1">
            <a:off x="5618837" y="2865121"/>
            <a:ext cx="1715413" cy="14287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809750" y="2369820"/>
            <a:ext cx="0" cy="509588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334250" y="2865121"/>
            <a:ext cx="0" cy="1068625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471612" y="2369820"/>
            <a:ext cx="67627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63581" y="3933746"/>
            <a:ext cx="541338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125890" y="4048046"/>
            <a:ext cx="416719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198320" y="4162346"/>
            <a:ext cx="271860" cy="0"/>
          </a:xfrm>
          <a:prstGeom prst="line">
            <a:avLst/>
          </a:prstGeom>
          <a:ln w="762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439039" y="1895477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+5v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7665372" y="3786436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GND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3521247" y="2611447"/>
            <a:ext cx="1463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</a:t>
            </a:r>
            <a:r>
              <a:rPr lang="ru-RU" sz="2800" dirty="0" smtClean="0"/>
              <a:t> общее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595449" y="4309656"/>
            <a:ext cx="8231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Подключение АЦП равнозначно подключению вольтметра к резистору </a:t>
            </a:r>
            <a:r>
              <a:rPr lang="en-US" sz="2800" dirty="0"/>
              <a:t>R2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580037"/>
              </p:ext>
            </p:extLst>
          </p:nvPr>
        </p:nvGraphicFramePr>
        <p:xfrm>
          <a:off x="2911605" y="2470916"/>
          <a:ext cx="2707230" cy="1475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446"/>
                <a:gridCol w="541446"/>
                <a:gridCol w="541446"/>
                <a:gridCol w="541446"/>
                <a:gridCol w="541446"/>
              </a:tblGrid>
              <a:tr h="147561"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33" name="Прямая соединительная линия 32"/>
          <p:cNvCxnSpPr/>
          <p:nvPr/>
        </p:nvCxnSpPr>
        <p:spPr>
          <a:xfrm>
            <a:off x="6286701" y="3618794"/>
            <a:ext cx="1047549" cy="0"/>
          </a:xfrm>
          <a:prstGeom prst="line">
            <a:avLst/>
          </a:prstGeom>
          <a:ln w="28575" cap="rnd">
            <a:solidFill>
              <a:schemeClr val="tx1"/>
            </a:solidFill>
            <a:round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4180660" y="3084195"/>
            <a:ext cx="0" cy="536087"/>
          </a:xfrm>
          <a:prstGeom prst="line">
            <a:avLst/>
          </a:prstGeom>
          <a:ln w="28575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733071" y="3393202"/>
            <a:ext cx="155363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Analog In</a:t>
            </a:r>
            <a:endParaRPr lang="ru-RU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V="1">
            <a:off x="4177239" y="3618794"/>
            <a:ext cx="555911" cy="7936"/>
          </a:xfrm>
          <a:prstGeom prst="line">
            <a:avLst/>
          </a:prstGeom>
          <a:ln w="28575" cap="rnd">
            <a:solidFill>
              <a:schemeClr val="tx1"/>
            </a:solidFill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2459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Потенциометры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168" y="1467853"/>
            <a:ext cx="8289758" cy="4709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Изнутри потенциометр представляет собой резистор и скользящий контакт, который делит резистор на две части и передвигается между этими двумя частями. С внешней стороны, как правило, у потенциометра имеется три вывода: два контакта подсоединены к выводам резистора, в то время как третий (центральный) подключен к скользящему контакту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/>
              <a:t>Если контакты резистора подключения к источнику напряжения (один к минусу, другой к плюсу), то центральный вывод потенциометра будет имитировать делитель напряжения.</a:t>
            </a:r>
          </a:p>
        </p:txBody>
      </p:sp>
    </p:spTree>
    <p:extLst>
      <p:ext uri="{BB962C8B-B14F-4D97-AF65-F5344CB8AC3E}">
        <p14:creationId xmlns:p14="http://schemas.microsoft.com/office/powerpoint/2010/main" val="42329616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1" y="1928643"/>
            <a:ext cx="3978442" cy="225279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90689"/>
            <a:ext cx="4030579" cy="27287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32" y="4181436"/>
            <a:ext cx="5804735" cy="24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281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09" y="1825625"/>
            <a:ext cx="6427382" cy="4351338"/>
          </a:xfrm>
        </p:spPr>
      </p:pic>
    </p:spTree>
    <p:extLst>
      <p:ext uri="{BB962C8B-B14F-4D97-AF65-F5344CB8AC3E}">
        <p14:creationId xmlns:p14="http://schemas.microsoft.com/office/powerpoint/2010/main" val="37903140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801" y="1825625"/>
            <a:ext cx="5220398" cy="4351338"/>
          </a:xfrm>
        </p:spPr>
      </p:pic>
    </p:spTree>
    <p:extLst>
      <p:ext uri="{BB962C8B-B14F-4D97-AF65-F5344CB8AC3E}">
        <p14:creationId xmlns:p14="http://schemas.microsoft.com/office/powerpoint/2010/main" val="17962612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474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0733"/>
            <a:ext cx="7886700" cy="496623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Подключите потенциометр и выводите в монитор СОМ-порта значения, считываемые АЦП. У вас должны появляться значения в диапазоне от 0 до 1023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870" y="2842682"/>
            <a:ext cx="6807730" cy="37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240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33585"/>
            <a:ext cx="7886700" cy="3535417"/>
          </a:xfrm>
        </p:spPr>
      </p:pic>
    </p:spTree>
    <p:extLst>
      <p:ext uri="{BB962C8B-B14F-4D97-AF65-F5344CB8AC3E}">
        <p14:creationId xmlns:p14="http://schemas.microsoft.com/office/powerpoint/2010/main" val="26525962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Задание 1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106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Подключите светодиод и меняйте время задержки в зависимости от положения ручки потенциометра.</a:t>
            </a:r>
            <a:endParaRPr lang="en-US" dirty="0" smtClean="0"/>
          </a:p>
        </p:txBody>
      </p:sp>
      <p:grpSp>
        <p:nvGrpSpPr>
          <p:cNvPr id="20" name="Группа 19"/>
          <p:cNvGrpSpPr/>
          <p:nvPr/>
        </p:nvGrpSpPr>
        <p:grpSpPr>
          <a:xfrm>
            <a:off x="632299" y="3331633"/>
            <a:ext cx="7982059" cy="3141135"/>
            <a:chOff x="632299" y="3331633"/>
            <a:chExt cx="7982059" cy="314113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3208867" y="3886201"/>
              <a:ext cx="2971800" cy="2201334"/>
            </a:xfrm>
            <a:prstGeom prst="rect">
              <a:avLst/>
            </a:prstGeom>
          </p:spPr>
        </p:pic>
        <p:cxnSp>
          <p:nvCxnSpPr>
            <p:cNvPr id="6" name="Прямая со стрелкой 5"/>
            <p:cNvCxnSpPr/>
            <p:nvPr/>
          </p:nvCxnSpPr>
          <p:spPr>
            <a:xfrm flipV="1">
              <a:off x="4627033" y="3395133"/>
              <a:ext cx="0" cy="128958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5936192" y="3886200"/>
              <a:ext cx="2971800" cy="2201334"/>
            </a:xfrm>
            <a:prstGeom prst="rect">
              <a:avLst/>
            </a:prstGeom>
          </p:spPr>
        </p:pic>
        <p:cxnSp>
          <p:nvCxnSpPr>
            <p:cNvPr id="11" name="Прямая со стрелкой 10"/>
            <p:cNvCxnSpPr/>
            <p:nvPr/>
          </p:nvCxnSpPr>
          <p:spPr>
            <a:xfrm>
              <a:off x="7354358" y="4684712"/>
              <a:ext cx="1069975" cy="649288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474133" y="3822701"/>
              <a:ext cx="2971800" cy="2201334"/>
            </a:xfrm>
            <a:prstGeom prst="rect">
              <a:avLst/>
            </a:prstGeom>
          </p:spPr>
        </p:pic>
        <p:cxnSp>
          <p:nvCxnSpPr>
            <p:cNvPr id="13" name="Прямая со стрелкой 12"/>
            <p:cNvCxnSpPr/>
            <p:nvPr/>
          </p:nvCxnSpPr>
          <p:spPr>
            <a:xfrm flipH="1">
              <a:off x="859365" y="4621213"/>
              <a:ext cx="1032934" cy="65352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Дуга 14"/>
            <p:cNvSpPr/>
            <p:nvPr/>
          </p:nvSpPr>
          <p:spPr>
            <a:xfrm>
              <a:off x="632299" y="3331633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/>
            <p:cNvSpPr/>
            <p:nvPr/>
          </p:nvSpPr>
          <p:spPr>
            <a:xfrm>
              <a:off x="3367033" y="3373968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/>
            <p:cNvSpPr/>
            <p:nvPr/>
          </p:nvSpPr>
          <p:spPr>
            <a:xfrm>
              <a:off x="6094358" y="3395663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60432" y="6030254"/>
            <a:ext cx="1457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 smtClean="0">
                <a:solidFill>
                  <a:srgbClr val="FF0000"/>
                </a:solidFill>
              </a:rPr>
              <a:t>elay</a:t>
            </a:r>
            <a:r>
              <a:rPr lang="en-US" sz="2800" dirty="0" smtClean="0"/>
              <a:t>(0);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873014" y="6044797"/>
            <a:ext cx="1822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delay</a:t>
            </a:r>
            <a:r>
              <a:rPr lang="en-US" sz="2800" dirty="0" smtClean="0"/>
              <a:t>(512);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517338" y="6030254"/>
            <a:ext cx="2005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delay</a:t>
            </a:r>
            <a:r>
              <a:rPr lang="en-US" sz="2800" dirty="0" smtClean="0"/>
              <a:t>(1023);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6562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Задание 1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106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Подключите светодиод и меняйте время задержки в зависимости от положения ручки потенциометра.</a:t>
            </a:r>
            <a:endParaRPr lang="en-US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dirty="0" err="1">
                <a:solidFill>
                  <a:srgbClr val="00B0F0"/>
                </a:solidFill>
              </a:rPr>
              <a:t>void</a:t>
            </a:r>
            <a:r>
              <a:rPr lang="ru-RU" altLang="ru-RU" dirty="0">
                <a:solidFill>
                  <a:srgbClr val="00B0F0"/>
                </a:solidFill>
              </a:rPr>
              <a:t> </a:t>
            </a:r>
            <a:r>
              <a:rPr lang="ru-RU" altLang="ru-RU" dirty="0" err="1">
                <a:solidFill>
                  <a:schemeClr val="accent6">
                    <a:lumMod val="75000"/>
                  </a:schemeClr>
                </a:solidFill>
              </a:rPr>
              <a:t>loop</a:t>
            </a:r>
            <a:r>
              <a:rPr lang="ru-RU" altLang="ru-RU" dirty="0"/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dirty="0"/>
              <a:t>   </a:t>
            </a:r>
            <a:r>
              <a:rPr lang="ru-RU" altLang="ru-RU" dirty="0" err="1"/>
              <a:t>val</a:t>
            </a:r>
            <a:r>
              <a:rPr lang="ru-RU" altLang="ru-RU" dirty="0"/>
              <a:t> = </a:t>
            </a:r>
            <a:r>
              <a:rPr lang="ru-RU" altLang="ru-RU" dirty="0" err="1">
                <a:solidFill>
                  <a:srgbClr val="FF0000"/>
                </a:solidFill>
              </a:rPr>
              <a:t>analogRead</a:t>
            </a:r>
            <a:r>
              <a:rPr lang="ru-RU" altLang="ru-RU" dirty="0"/>
              <a:t>(A0);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dirty="0"/>
              <a:t>   </a:t>
            </a:r>
            <a:r>
              <a:rPr lang="en-US" altLang="ru-RU" dirty="0" err="1" smtClean="0"/>
              <a:t>digitalWrite</a:t>
            </a:r>
            <a:r>
              <a:rPr lang="en-US" altLang="ru-RU" dirty="0" smtClean="0"/>
              <a:t>(8,</a:t>
            </a:r>
            <a:r>
              <a:rPr lang="en-US" altLang="ru-RU" dirty="0" smtClean="0">
                <a:solidFill>
                  <a:srgbClr val="00B0F0"/>
                </a:solidFill>
              </a:rPr>
              <a:t>HIGH</a:t>
            </a:r>
            <a:r>
              <a:rPr lang="en-US" altLang="ru-RU" dirty="0" smtClean="0"/>
              <a:t>);</a:t>
            </a:r>
            <a:endParaRPr lang="ru-RU" alt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altLang="ru-RU" dirty="0" smtClean="0">
                <a:solidFill>
                  <a:srgbClr val="FF0000"/>
                </a:solidFill>
              </a:rPr>
              <a:t>   </a:t>
            </a:r>
            <a:r>
              <a:rPr lang="ru-RU" altLang="ru-RU" dirty="0" err="1" smtClean="0">
                <a:solidFill>
                  <a:srgbClr val="FF0000"/>
                </a:solidFill>
              </a:rPr>
              <a:t>delay</a:t>
            </a:r>
            <a:r>
              <a:rPr lang="ru-RU" altLang="ru-RU" dirty="0" smtClean="0"/>
              <a:t>(</a:t>
            </a:r>
            <a:r>
              <a:rPr lang="en-US" altLang="ru-RU" dirty="0" err="1" smtClean="0"/>
              <a:t>val</a:t>
            </a:r>
            <a:r>
              <a:rPr lang="ru-RU" altLang="ru-RU" dirty="0" smtClean="0"/>
              <a:t>); </a:t>
            </a:r>
            <a:endParaRPr lang="en-US" alt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altLang="ru-RU" dirty="0"/>
              <a:t> </a:t>
            </a:r>
            <a:r>
              <a:rPr lang="en-US" altLang="ru-RU" dirty="0" smtClean="0"/>
              <a:t>  </a:t>
            </a:r>
            <a:r>
              <a:rPr lang="en-US" altLang="ru-RU" dirty="0" err="1" smtClean="0"/>
              <a:t>digitalWrite</a:t>
            </a:r>
            <a:r>
              <a:rPr lang="en-US" altLang="ru-RU" dirty="0" smtClean="0"/>
              <a:t>(8,</a:t>
            </a:r>
            <a:r>
              <a:rPr lang="en-US" altLang="ru-RU" dirty="0" smtClean="0">
                <a:solidFill>
                  <a:srgbClr val="00B0F0"/>
                </a:solidFill>
              </a:rPr>
              <a:t>LOW</a:t>
            </a:r>
            <a:r>
              <a:rPr lang="en-US" altLang="ru-RU" dirty="0" smtClean="0"/>
              <a:t>);</a:t>
            </a:r>
            <a:endParaRPr lang="ru-RU" altLang="ru-RU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ru-RU" dirty="0">
                <a:solidFill>
                  <a:srgbClr val="FF0000"/>
                </a:solidFill>
              </a:rPr>
              <a:t>   </a:t>
            </a:r>
            <a:r>
              <a:rPr lang="ru-RU" altLang="ru-RU" dirty="0" err="1">
                <a:solidFill>
                  <a:srgbClr val="FF0000"/>
                </a:solidFill>
              </a:rPr>
              <a:t>delay</a:t>
            </a:r>
            <a:r>
              <a:rPr lang="ru-RU" altLang="ru-RU" dirty="0"/>
              <a:t>(</a:t>
            </a:r>
            <a:r>
              <a:rPr lang="en-US" altLang="ru-RU" dirty="0" err="1"/>
              <a:t>val</a:t>
            </a:r>
            <a:r>
              <a:rPr lang="ru-RU" altLang="ru-RU" dirty="0"/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dirty="0"/>
              <a:t>} </a:t>
            </a:r>
            <a:endParaRPr lang="en-US" altLang="ru-RU" dirty="0"/>
          </a:p>
          <a:p>
            <a:pPr marL="0" indent="0" algn="just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989996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119760"/>
            <a:ext cx="7886700" cy="3763068"/>
          </a:xfrm>
        </p:spPr>
      </p:pic>
    </p:spTree>
    <p:extLst>
      <p:ext uri="{BB962C8B-B14F-4D97-AF65-F5344CB8AC3E}">
        <p14:creationId xmlns:p14="http://schemas.microsoft.com/office/powerpoint/2010/main" val="2339372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78836"/>
          </a:xfrm>
        </p:spPr>
        <p:txBody>
          <a:bodyPr/>
          <a:lstStyle/>
          <a:p>
            <a:pPr algn="ctr"/>
            <a:r>
              <a:rPr lang="ru-RU" b="1" dirty="0" smtClean="0"/>
              <a:t>Задание </a:t>
            </a:r>
            <a:r>
              <a:rPr lang="en-US" b="1" dirty="0" smtClean="0"/>
              <a:t>2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210" y="1243963"/>
            <a:ext cx="7886700" cy="49330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Подключите светодиод к контакту ШИМ и меняйте яркость свечения в зависимости от положения ручки потенциометра</a:t>
            </a:r>
            <a:r>
              <a:rPr lang="en-US" dirty="0"/>
              <a:t>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28650" y="2511486"/>
            <a:ext cx="7982059" cy="3141135"/>
            <a:chOff x="632299" y="3331633"/>
            <a:chExt cx="7982059" cy="314113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3208867" y="3886201"/>
              <a:ext cx="2971800" cy="2201334"/>
            </a:xfrm>
            <a:prstGeom prst="rect">
              <a:avLst/>
            </a:prstGeom>
          </p:spPr>
        </p:pic>
        <p:cxnSp>
          <p:nvCxnSpPr>
            <p:cNvPr id="6" name="Прямая со стрелкой 5"/>
            <p:cNvCxnSpPr/>
            <p:nvPr/>
          </p:nvCxnSpPr>
          <p:spPr>
            <a:xfrm flipV="1">
              <a:off x="4627033" y="3395133"/>
              <a:ext cx="0" cy="128958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5936192" y="3886200"/>
              <a:ext cx="2971800" cy="2201334"/>
            </a:xfrm>
            <a:prstGeom prst="rect">
              <a:avLst/>
            </a:prstGeom>
          </p:spPr>
        </p:pic>
        <p:cxnSp>
          <p:nvCxnSpPr>
            <p:cNvPr id="8" name="Прямая со стрелкой 7"/>
            <p:cNvCxnSpPr/>
            <p:nvPr/>
          </p:nvCxnSpPr>
          <p:spPr>
            <a:xfrm>
              <a:off x="7354358" y="4684712"/>
              <a:ext cx="1069975" cy="649288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474133" y="3822701"/>
              <a:ext cx="2971800" cy="2201334"/>
            </a:xfrm>
            <a:prstGeom prst="rect">
              <a:avLst/>
            </a:prstGeom>
          </p:spPr>
        </p:pic>
        <p:cxnSp>
          <p:nvCxnSpPr>
            <p:cNvPr id="10" name="Прямая со стрелкой 9"/>
            <p:cNvCxnSpPr/>
            <p:nvPr/>
          </p:nvCxnSpPr>
          <p:spPr>
            <a:xfrm flipH="1">
              <a:off x="859365" y="4621213"/>
              <a:ext cx="1032934" cy="65352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Дуга 10"/>
            <p:cNvSpPr/>
            <p:nvPr/>
          </p:nvSpPr>
          <p:spPr>
            <a:xfrm>
              <a:off x="632299" y="3331633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/>
            <p:cNvSpPr/>
            <p:nvPr/>
          </p:nvSpPr>
          <p:spPr>
            <a:xfrm>
              <a:off x="3367033" y="3373968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/>
            <p:cNvSpPr/>
            <p:nvPr/>
          </p:nvSpPr>
          <p:spPr>
            <a:xfrm>
              <a:off x="6094358" y="3395663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095462" y="6064377"/>
            <a:ext cx="705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0 %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37014" y="6042352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50 </a:t>
            </a:r>
            <a:r>
              <a:rPr lang="en-US" sz="2800" dirty="0"/>
              <a:t>%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7296228" y="6024021"/>
            <a:ext cx="107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100 </a:t>
            </a:r>
            <a:r>
              <a:rPr lang="en-US" sz="2800" dirty="0"/>
              <a:t>%</a:t>
            </a:r>
            <a:endParaRPr lang="ru-RU" sz="28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55"/>
          <a:stretch/>
        </p:blipFill>
        <p:spPr>
          <a:xfrm>
            <a:off x="3797727" y="5609697"/>
            <a:ext cx="831767" cy="907191"/>
          </a:xfrm>
          <a:prstGeom prst="rect">
            <a:avLst/>
          </a:prstGeom>
          <a:effectLst>
            <a:glow rad="635000">
              <a:srgbClr val="FF0000">
                <a:alpha val="40000"/>
              </a:srgbClr>
            </a:glo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55"/>
          <a:stretch/>
        </p:blipFill>
        <p:spPr>
          <a:xfrm>
            <a:off x="6538258" y="5591365"/>
            <a:ext cx="831767" cy="907191"/>
          </a:xfrm>
          <a:prstGeom prst="rect">
            <a:avLst/>
          </a:prstGeom>
          <a:effectLst>
            <a:glow rad="1270000">
              <a:srgbClr val="FF0000">
                <a:alpha val="40000"/>
              </a:srgbClr>
            </a:glo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07" y="5601292"/>
            <a:ext cx="831767" cy="181276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30" y="5585775"/>
            <a:ext cx="831767" cy="18127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091" y="5604825"/>
            <a:ext cx="831767" cy="18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673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78836"/>
          </a:xfrm>
        </p:spPr>
        <p:txBody>
          <a:bodyPr/>
          <a:lstStyle/>
          <a:p>
            <a:pPr algn="ctr"/>
            <a:r>
              <a:rPr lang="ru-RU" b="1" dirty="0" smtClean="0"/>
              <a:t>Задание </a:t>
            </a:r>
            <a:r>
              <a:rPr lang="en-US" b="1" dirty="0" smtClean="0"/>
              <a:t>3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75" y="1243963"/>
            <a:ext cx="8458200" cy="49330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Заставьте светодиод плавно включаться и выключаться - меняйте время с помощью потенциометра в диапазоне от 5 до 100 </a:t>
            </a:r>
            <a:r>
              <a:rPr lang="ru-RU" dirty="0" err="1" smtClean="0"/>
              <a:t>мсек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28650" y="2511486"/>
            <a:ext cx="7982059" cy="3141135"/>
            <a:chOff x="632299" y="3331633"/>
            <a:chExt cx="7982059" cy="314113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3208867" y="3886201"/>
              <a:ext cx="2971800" cy="2201334"/>
            </a:xfrm>
            <a:prstGeom prst="rect">
              <a:avLst/>
            </a:prstGeom>
          </p:spPr>
        </p:pic>
        <p:cxnSp>
          <p:nvCxnSpPr>
            <p:cNvPr id="6" name="Прямая со стрелкой 5"/>
            <p:cNvCxnSpPr/>
            <p:nvPr/>
          </p:nvCxnSpPr>
          <p:spPr>
            <a:xfrm flipV="1">
              <a:off x="4627033" y="3395133"/>
              <a:ext cx="0" cy="128958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5936192" y="3886200"/>
              <a:ext cx="2971800" cy="2201334"/>
            </a:xfrm>
            <a:prstGeom prst="rect">
              <a:avLst/>
            </a:prstGeom>
          </p:spPr>
        </p:pic>
        <p:cxnSp>
          <p:nvCxnSpPr>
            <p:cNvPr id="8" name="Прямая со стрелкой 7"/>
            <p:cNvCxnSpPr/>
            <p:nvPr/>
          </p:nvCxnSpPr>
          <p:spPr>
            <a:xfrm>
              <a:off x="7354358" y="4684712"/>
              <a:ext cx="1069975" cy="649288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t="26955" r="34629" b="30247"/>
            <a:stretch/>
          </p:blipFill>
          <p:spPr>
            <a:xfrm rot="16200000">
              <a:off x="474133" y="3822701"/>
              <a:ext cx="2971800" cy="2201334"/>
            </a:xfrm>
            <a:prstGeom prst="rect">
              <a:avLst/>
            </a:prstGeom>
          </p:spPr>
        </p:pic>
        <p:cxnSp>
          <p:nvCxnSpPr>
            <p:cNvPr id="10" name="Прямая со стрелкой 9"/>
            <p:cNvCxnSpPr/>
            <p:nvPr/>
          </p:nvCxnSpPr>
          <p:spPr>
            <a:xfrm flipH="1">
              <a:off x="859365" y="4621213"/>
              <a:ext cx="1032934" cy="65352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oval" w="lg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Дуга 10"/>
            <p:cNvSpPr/>
            <p:nvPr/>
          </p:nvSpPr>
          <p:spPr>
            <a:xfrm>
              <a:off x="632299" y="3331633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/>
            <p:cNvSpPr/>
            <p:nvPr/>
          </p:nvSpPr>
          <p:spPr>
            <a:xfrm>
              <a:off x="3367033" y="3373968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/>
            <p:cNvSpPr/>
            <p:nvPr/>
          </p:nvSpPr>
          <p:spPr>
            <a:xfrm>
              <a:off x="6094358" y="3395663"/>
              <a:ext cx="2520000" cy="2520000"/>
            </a:xfrm>
            <a:prstGeom prst="arc">
              <a:avLst>
                <a:gd name="adj1" fmla="val 8825598"/>
                <a:gd name="adj2" fmla="val 1891156"/>
              </a:avLst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294577" y="6084157"/>
            <a:ext cx="118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5 </a:t>
            </a:r>
            <a:r>
              <a:rPr lang="ru-RU" sz="2800" dirty="0" err="1" smtClean="0"/>
              <a:t>мсек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005674" y="6085316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</a:t>
            </a:r>
            <a:r>
              <a:rPr lang="ru-RU" sz="2800" dirty="0" smtClean="0"/>
              <a:t>2</a:t>
            </a:r>
            <a:r>
              <a:rPr lang="en-US" sz="2800" dirty="0" smtClean="0"/>
              <a:t> </a:t>
            </a:r>
            <a:r>
              <a:rPr lang="ru-RU" sz="2800" dirty="0" err="1" smtClean="0"/>
              <a:t>мсек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641628" y="6084157"/>
            <a:ext cx="155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100 </a:t>
            </a:r>
            <a:r>
              <a:rPr lang="ru-RU" sz="2800" dirty="0" err="1" smtClean="0"/>
              <a:t>мсек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291496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8067"/>
          </a:xfrm>
        </p:spPr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Сенсоры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805" y="1315462"/>
            <a:ext cx="8530389" cy="45607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Микроконтроллер умеет изменять состояние своих выводов по заданной программе, и считывать состояние своих цифровых входов. Входы – это связь с внешним миром для микроконтроллера. К ним подключаются </a:t>
            </a:r>
            <a:r>
              <a:rPr lang="ru-RU" b="1" dirty="0" smtClean="0"/>
              <a:t>сенсоры</a:t>
            </a:r>
            <a:r>
              <a:rPr lang="ru-RU" dirty="0" smtClean="0"/>
              <a:t> и </a:t>
            </a:r>
            <a:r>
              <a:rPr lang="ru-RU" b="1" dirty="0" smtClean="0"/>
              <a:t>датчики</a:t>
            </a:r>
            <a:r>
              <a:rPr lang="ru-RU" dirty="0" smtClean="0"/>
              <a:t>. Тактовая кнопка – это тоже датчик (</a:t>
            </a:r>
            <a:r>
              <a:rPr lang="ru-RU" dirty="0" err="1" smtClean="0"/>
              <a:t>датчик</a:t>
            </a:r>
            <a:r>
              <a:rPr lang="ru-RU" dirty="0" smtClean="0"/>
              <a:t> нажатия), а если поместить ее на торец двери то – датчик открытия двери.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8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8067"/>
          </a:xfrm>
        </p:spPr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Цифровой сигнал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805" y="1315462"/>
            <a:ext cx="8530389" cy="45607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Зачастую, чтобы сообщить информацию, датчики посылают простой цифровой сигнал «ДА-НЕТ», используя логические уровни : </a:t>
            </a:r>
            <a:r>
              <a:rPr lang="en-US" b="1" dirty="0" smtClean="0">
                <a:solidFill>
                  <a:srgbClr val="00B0F0"/>
                </a:solidFill>
              </a:rPr>
              <a:t>HIGH</a:t>
            </a:r>
            <a:r>
              <a:rPr lang="en-US" dirty="0" smtClean="0"/>
              <a:t>/</a:t>
            </a:r>
            <a:r>
              <a:rPr lang="en-US" b="1" dirty="0" smtClean="0">
                <a:solidFill>
                  <a:srgbClr val="00B0F0"/>
                </a:solidFill>
              </a:rPr>
              <a:t>LOW 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B0F0"/>
                </a:solidFill>
              </a:rPr>
              <a:t>true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00B0F0"/>
                </a:solidFill>
              </a:rPr>
              <a:t>false</a:t>
            </a:r>
            <a:r>
              <a:rPr lang="en-US" dirty="0" smtClean="0"/>
              <a:t>, 1/0</a:t>
            </a:r>
            <a:r>
              <a:rPr lang="ru-RU" dirty="0" smtClean="0"/>
              <a:t>, которые представлены в виде напряжения +5 в и 0 в. К примеру: «Нажата ли кнопка? Есть ли препятствие?» Это </a:t>
            </a:r>
            <a:r>
              <a:rPr lang="ru-RU" i="1" dirty="0" smtClean="0"/>
              <a:t>качественная</a:t>
            </a:r>
            <a:r>
              <a:rPr lang="ru-RU" dirty="0" smtClean="0"/>
              <a:t> характеристика окружающей среды.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8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8067"/>
          </a:xfrm>
        </p:spPr>
        <p:txBody>
          <a:bodyPr/>
          <a:lstStyle/>
          <a:p>
            <a:pPr algn="ctr"/>
            <a:r>
              <a:rPr lang="ru-RU" b="1" dirty="0" smtClean="0">
                <a:latin typeface="+mn-lt"/>
              </a:rPr>
              <a:t>Аналоговый сигнал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805" y="1315462"/>
            <a:ext cx="8530389" cy="45607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Конечно, не на все вопросы можно ответить «Да» или «Нет». Какой силы нажим на кнопку? Сколько сантиметров до препятствия? Какова температура в помещении? На эти все вопросы можно дать ответ по какой-либо шкале: 2.5 ньютона; 212 см ; 29 градусов по шкале Цельсия.</a:t>
            </a:r>
          </a:p>
          <a:p>
            <a:pPr marL="0" indent="0">
              <a:buNone/>
            </a:pPr>
            <a:r>
              <a:rPr lang="ru-RU" dirty="0" smtClean="0"/>
              <a:t>Все эти значения микроконтроллер сможет воспринимать, только если они будут конвертированы в уровень напряжения (от 0 до 5 вольт). Это </a:t>
            </a:r>
            <a:r>
              <a:rPr lang="ru-RU" b="1" dirty="0" smtClean="0"/>
              <a:t>аналоговый сигнал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8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67521"/>
              </p:ext>
            </p:extLst>
          </p:nvPr>
        </p:nvGraphicFramePr>
        <p:xfrm>
          <a:off x="1671093" y="454924"/>
          <a:ext cx="5940000" cy="594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000"/>
                <a:gridCol w="1188000"/>
                <a:gridCol w="1188000"/>
                <a:gridCol w="1188000"/>
                <a:gridCol w="1188000"/>
              </a:tblGrid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en-US" sz="7200" baseline="0" dirty="0" smtClean="0"/>
                        <a:t>A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+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B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=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8</a:t>
                      </a:r>
                      <a:endParaRPr lang="ru-RU" sz="7200" dirty="0"/>
                    </a:p>
                  </a:txBody>
                  <a:tcPr anchor="ctr"/>
                </a:tc>
              </a:tr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+</a:t>
                      </a:r>
                      <a:endParaRPr lang="ru-RU" sz="7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+</a:t>
                      </a:r>
                      <a:endParaRPr lang="ru-RU" sz="72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7200"/>
                    </a:p>
                  </a:txBody>
                  <a:tcPr anchor="ctr"/>
                </a:tc>
              </a:tr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C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aseline="0" dirty="0" smtClean="0"/>
                        <a:t>–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D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=</a:t>
                      </a:r>
                      <a:endParaRPr lang="ru-RU" sz="7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6</a:t>
                      </a:r>
                      <a:endParaRPr lang="ru-RU" sz="7200" dirty="0"/>
                    </a:p>
                  </a:txBody>
                  <a:tcPr anchor="ctr"/>
                </a:tc>
              </a:tr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=</a:t>
                      </a:r>
                      <a:endParaRPr lang="ru-RU" sz="7200" dirty="0"/>
                    </a:p>
                  </a:txBody>
                  <a:tcPr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=</a:t>
                      </a:r>
                      <a:endParaRPr lang="ru-RU" sz="7200" dirty="0"/>
                    </a:p>
                  </a:txBody>
                  <a:tcPr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3600" dirty="0" smtClean="0"/>
                        <a:t>A-?</a:t>
                      </a:r>
                    </a:p>
                    <a:p>
                      <a:pPr algn="l"/>
                      <a:r>
                        <a:rPr lang="en-US" sz="3600" dirty="0" smtClean="0"/>
                        <a:t>B-?</a:t>
                      </a:r>
                    </a:p>
                    <a:p>
                      <a:pPr algn="l"/>
                      <a:r>
                        <a:rPr lang="en-US" sz="3600" dirty="0" smtClean="0"/>
                        <a:t>C-?</a:t>
                      </a:r>
                    </a:p>
                    <a:p>
                      <a:pPr algn="l"/>
                      <a:r>
                        <a:rPr lang="en-US" sz="3600" dirty="0" smtClean="0"/>
                        <a:t>D-?</a:t>
                      </a:r>
                    </a:p>
                  </a:txBody>
                  <a:tcPr anchor="ctr"/>
                </a:tc>
              </a:tr>
              <a:tr h="1188000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13</a:t>
                      </a:r>
                      <a:endParaRPr lang="ru-RU" sz="7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7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8</a:t>
                      </a:r>
                      <a:endParaRPr lang="ru-RU" sz="7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3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                          </a:t>
            </a:r>
            <a:endParaRPr lang="ru-RU" b="1" dirty="0"/>
          </a:p>
          <a:p>
            <a:pPr marL="0" indent="0" algn="ctr">
              <a:buNone/>
            </a:pPr>
            <a:r>
              <a:rPr lang="en-US" sz="4400" b="1" dirty="0" smtClean="0"/>
              <a:t>K-Lab</a:t>
            </a:r>
            <a:endParaRPr lang="ru-RU" sz="4400" b="1" dirty="0" smtClean="0"/>
          </a:p>
          <a:p>
            <a:pPr marL="0" indent="0" algn="ctr">
              <a:buNone/>
            </a:pPr>
            <a:r>
              <a:rPr lang="ru-RU" sz="4400" b="1" dirty="0" smtClean="0"/>
              <a:t>Научим осуществлять мечты</a:t>
            </a:r>
            <a:r>
              <a:rPr lang="en-US" sz="4400" b="1" dirty="0" smtClean="0"/>
              <a:t>!</a:t>
            </a:r>
            <a:endParaRPr lang="ru-RU" sz="4400" b="1" dirty="0" smtClean="0"/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ru-RU" sz="2000" dirty="0" smtClean="0"/>
              <a:t>Кирилл Вячеславович 8(918)998-41-21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313" y="487965"/>
            <a:ext cx="3303373" cy="147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39162</TotalTime>
  <Words>2642</Words>
  <Application>Microsoft Office PowerPoint</Application>
  <PresentationFormat>Экран (4:3)</PresentationFormat>
  <Paragraphs>408</Paragraphs>
  <Slides>89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89</vt:i4>
      </vt:variant>
    </vt:vector>
  </HeadingPairs>
  <TitlesOfParts>
    <vt:vector size="96" baseType="lpstr">
      <vt:lpstr>Arial Unicode MS</vt:lpstr>
      <vt:lpstr>Arial</vt:lpstr>
      <vt:lpstr>Calibri</vt:lpstr>
      <vt:lpstr>Calibri Light</vt:lpstr>
      <vt:lpstr>Cambria Math</vt:lpstr>
      <vt:lpstr>Symbol</vt:lpstr>
      <vt:lpstr>Тема Office</vt:lpstr>
      <vt:lpstr>Лаборатория робототехники и мехатроники КубГУ</vt:lpstr>
      <vt:lpstr>Микроконтроллеры</vt:lpstr>
      <vt:lpstr>АЦП, переменный резистор</vt:lpstr>
      <vt:lpstr>Вспомним breadboard </vt:lpstr>
      <vt:lpstr>Подключаем светодиод и кнопку со стягивающим резистором</vt:lpstr>
      <vt:lpstr>Значение команд</vt:lpstr>
      <vt:lpstr>Значение команд</vt:lpstr>
      <vt:lpstr>Новые термины</vt:lpstr>
      <vt:lpstr>Презентация PowerPoint</vt:lpstr>
      <vt:lpstr>Презентация PowerPoint</vt:lpstr>
      <vt:lpstr>Презентация PowerPoint</vt:lpstr>
      <vt:lpstr>Аналого-цифровой преобразователь</vt:lpstr>
      <vt:lpstr>АЦП</vt:lpstr>
      <vt:lpstr>Презентация PowerPoint</vt:lpstr>
      <vt:lpstr>Функции работы с АЦП</vt:lpstr>
      <vt:lpstr>analogRead(analogInPin)</vt:lpstr>
      <vt:lpstr>Разрядность АЦП</vt:lpstr>
      <vt:lpstr>Аналоговый сигнал (синусоида)</vt:lpstr>
      <vt:lpstr>Дискретизация 64 шага (2^6)</vt:lpstr>
      <vt:lpstr>Дискретизация 32 шага (2^5)</vt:lpstr>
      <vt:lpstr>Дискретизация 16 шага (2^4)</vt:lpstr>
      <vt:lpstr>Дискретизация 8 шага (2^3)</vt:lpstr>
      <vt:lpstr>Дискретизация 4 шага (2^2)</vt:lpstr>
      <vt:lpstr>Дискретизация 2 шага (2^1)</vt:lpstr>
      <vt:lpstr>Дискретизация 4 шага (2^2)</vt:lpstr>
      <vt:lpstr>Дискретизация 8 шага (2^3)</vt:lpstr>
      <vt:lpstr>Дискретизация 16 шага (2^4)</vt:lpstr>
      <vt:lpstr>Дискретизация 32 шага (2^5)</vt:lpstr>
      <vt:lpstr>Дискретизация 64 шага (2^6)</vt:lpstr>
      <vt:lpstr>Аналоговый сигнал (синусоида)</vt:lpstr>
      <vt:lpstr>Опорное напряжение</vt:lpstr>
      <vt:lpstr>Опорное напряжение</vt:lpstr>
      <vt:lpstr>Опорное напряжение</vt:lpstr>
      <vt:lpstr>Презентация PowerPoint</vt:lpstr>
      <vt:lpstr>Цифровой вольтметр</vt:lpstr>
      <vt:lpstr>Подключение</vt:lpstr>
      <vt:lpstr>Подключение</vt:lpstr>
      <vt:lpstr>Подключение</vt:lpstr>
      <vt:lpstr>Программа</vt:lpstr>
      <vt:lpstr>Программа</vt:lpstr>
      <vt:lpstr>Программа</vt:lpstr>
      <vt:lpstr>Презентация PowerPoint</vt:lpstr>
      <vt:lpstr>Если напряжение батарейки равно 1,5 вольта</vt:lpstr>
      <vt:lpstr>Презентация PowerPoint</vt:lpstr>
      <vt:lpstr>Презентация PowerPoint</vt:lpstr>
      <vt:lpstr>Допущена ошибка</vt:lpstr>
      <vt:lpstr>Презентация PowerPoint</vt:lpstr>
      <vt:lpstr>Проверка! Должно быть  0 volt</vt:lpstr>
      <vt:lpstr>Проверка! Должно быть  5 volt</vt:lpstr>
      <vt:lpstr>Проверка! Должно быть  3.3 volt</vt:lpstr>
      <vt:lpstr>Промежуточный итог</vt:lpstr>
      <vt:lpstr>Потенциометр</vt:lpstr>
      <vt:lpstr>Устройство потенциометра</vt:lpstr>
      <vt:lpstr>Делитель напряжения</vt:lpstr>
      <vt:lpstr>Схема делителя напряжения на резисторах</vt:lpstr>
      <vt:lpstr>Расчет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Схема делителя напряжения на резисторах</vt:lpstr>
      <vt:lpstr>Потенциометры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1</vt:lpstr>
      <vt:lpstr>Задание 1</vt:lpstr>
      <vt:lpstr>Презентация PowerPoint</vt:lpstr>
      <vt:lpstr>Задание 2</vt:lpstr>
      <vt:lpstr>Задание 3</vt:lpstr>
      <vt:lpstr>Сенсоры</vt:lpstr>
      <vt:lpstr>Цифровой сигнал</vt:lpstr>
      <vt:lpstr>Аналоговый сигнал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Лаборатория робототехники и мехатроники КубГУ</dc:title>
  <dc:creator>Олег</dc:creator>
  <cp:lastModifiedBy>Кирилл Пузановский</cp:lastModifiedBy>
  <cp:revision>319</cp:revision>
  <dcterms:created xsi:type="dcterms:W3CDTF">2016-11-28T12:44:04Z</dcterms:created>
  <dcterms:modified xsi:type="dcterms:W3CDTF">2017-11-09T14:59:18Z</dcterms:modified>
</cp:coreProperties>
</file>