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306" y="3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381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859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26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555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2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84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329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30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631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532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041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51BA40C7-CA50-4DDC-A26A-7472832E6B96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ED28523-B736-47C8-83C3-A43C241BF9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70737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FE0706-6AA7-4F13-B999-E4BBEE4E37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Двусторонняя связь между двумя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Arduino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с использованием I2C.</a:t>
            </a:r>
            <a:b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CD8AC99-AF84-47FB-B242-99D60E66F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859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5CDFA-E490-4DB9-A394-E208DCD19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945B79-0601-4CAB-BCFC-0BA33F96A8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1613" y="702156"/>
            <a:ext cx="1222547" cy="569864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D22CEA-9461-46C9-B5E6-EC8C70C844A9}"/>
              </a:ext>
            </a:extLst>
          </p:cNvPr>
          <p:cNvSpPr txBox="1"/>
          <p:nvPr/>
        </p:nvSpPr>
        <p:spPr>
          <a:xfrm>
            <a:off x="3048000" y="2971344"/>
            <a:ext cx="71001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При использовании данной программы в мониторе порта ведомого 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slave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устройства получим вот такие данные.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082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6D5E73-B2E3-4541-9302-B04DB5798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effectLst/>
                <a:latin typeface="Helvetica Neue"/>
              </a:rPr>
              <a:t>Двусторонняя связь между двумя </a:t>
            </a:r>
            <a:r>
              <a:rPr lang="ru-RU" b="0" i="0" dirty="0" err="1">
                <a:effectLst/>
                <a:latin typeface="Helvetica Neue"/>
              </a:rPr>
              <a:t>Arduino</a:t>
            </a:r>
            <a:r>
              <a:rPr lang="ru-RU" b="0" i="0" dirty="0">
                <a:effectLst/>
                <a:latin typeface="Helvetica Neue"/>
              </a:rPr>
              <a:t> с использованием I2C.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200906-B02F-472A-A415-DB23239A7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b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</a:b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Для реализации 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двусторонней связи между двумя 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Helvetica Neue"/>
              </a:rPr>
              <a:t>Arduino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с помощью 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шины I2C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напишем программу, в которой будем отправлять сообщение "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Hello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" ведомому устройству, а ведомое устройство ответит на полученное сообщение словом "Hi". В данном примере две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Arduino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Uno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используются как ведущий 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master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и ведомый 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slave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470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965E8-85E4-4BAB-ACD5-ECD6CFC45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C8CB99-A6EB-470A-B87B-33A71AB48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E5EF88-A1E1-4171-8305-6B77BEAB4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58" y="702774"/>
            <a:ext cx="8025849" cy="55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39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81D4E-3EFB-4959-8F9E-388DC134C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3C56AC-D863-44DC-AD29-3D8BF44070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E57BDD-EF10-4E2A-8295-F0A20E125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76" y="731354"/>
            <a:ext cx="6201640" cy="44106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98CAF1-BCEC-4004-92E8-CCD2D4BAFD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575" y="5441260"/>
            <a:ext cx="6384835" cy="105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37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79221-1721-4935-9CC3-62862A8A4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en-US" dirty="0"/>
              <a:t>I2C&amp;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400803-D1F7-495A-A254-9A918CE3EB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Интерфейс I</a:t>
            </a:r>
            <a:r>
              <a:rPr lang="ru-RU" b="1" i="0" baseline="30000" dirty="0">
                <a:solidFill>
                  <a:srgbClr val="333333"/>
                </a:solidFill>
                <a:effectLst/>
                <a:latin typeface="Helvetica Neue"/>
              </a:rPr>
              <a:t>2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C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(или по-другому IIC) — это достаточно широко распространённый сетевой последовательный интерфейс, придуманный фирмой </a:t>
            </a:r>
            <a:r>
              <a:rPr lang="ru-RU" b="0" i="1" dirty="0">
                <a:solidFill>
                  <a:srgbClr val="333333"/>
                </a:solidFill>
                <a:effectLst/>
                <a:latin typeface="Helvetica Neue"/>
              </a:rPr>
              <a:t>Philips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и завоевавший популярность относительно высокой скоростью передачи данных, дешевизной и простотой реализации.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Шина 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I2C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синхронная, состоит из двух линий: данных (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SDA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и тактов (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SCL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). При проектировании есть 2 типа устройств: ведущий (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Helvetica Neue"/>
              </a:rPr>
              <a:t>master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 и ведомый (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Helvetica Neue"/>
              </a:rPr>
              <a:t>slave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). Инициатором обмена всегда выступает ведущий, обмен между двумя ведомыми невозможен. Всего на одной двухпроводной шине может быть до 127 устройств.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2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5F747-1541-4D29-B815-A27E49A48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605E98-EEB7-427E-9DB9-F89D25C936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Такты на линии SCL генерирует 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ведущий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master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). Линией SDA могут управлять как мастер, так и </a:t>
            </a:r>
            <a:r>
              <a:rPr lang="ru-RU" b="1" i="0" dirty="0">
                <a:solidFill>
                  <a:srgbClr val="333333"/>
                </a:solidFill>
                <a:effectLst/>
                <a:latin typeface="Helvetica Neue"/>
              </a:rPr>
              <a:t>ведомый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slave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), в зависимости от направления передачи. Единицей обмена информации является пакет, обрамленный уникальными условиями на шине, именуемыми стартовым и стоповым условиями. Мастер в начале каждого пакета передает один байт, где указывает адрес ведомого и направление передачи последующих данных. Данные передаются 8-битными словами. После каждого слова передается один бит подтверждения приема приемной стороной.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Ведущее устройство инициирует связь с ведомым устройством. Для начала разговора требуется адрес ведомого устройства. Подчиненное устройство реагирует на ведущее устройство, когда к нему обращается ведущее устройство.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19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35BDE9-3175-4A2C-895D-18ECB4379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effectLst/>
                <a:latin typeface="Helvetica Neue"/>
              </a:rPr>
              <a:t>Контакты </a:t>
            </a:r>
            <a:r>
              <a:rPr lang="en-US" b="0" i="0" dirty="0">
                <a:effectLst/>
                <a:latin typeface="Helvetica Neue"/>
              </a:rPr>
              <a:t>Arduino I2C.</a:t>
            </a:r>
            <a:br>
              <a:rPr lang="en-US" b="0" i="0" dirty="0">
                <a:solidFill>
                  <a:srgbClr val="333333"/>
                </a:solidFill>
                <a:effectLst/>
                <a:latin typeface="Helvetica Neue"/>
              </a:rPr>
            </a:br>
            <a:endParaRPr lang="ru-RU" dirty="0"/>
          </a:p>
        </p:txBody>
      </p:sp>
      <p:pic>
        <p:nvPicPr>
          <p:cNvPr id="1026" name="Picture 2" descr="Выводы I2C расположены следующим образом на плате Arduino Uno.">
            <a:extLst>
              <a:ext uri="{FF2B5EF4-FFF2-40B4-BE49-F238E27FC236}">
                <a16:creationId xmlns:a16="http://schemas.microsoft.com/office/drawing/2014/main" id="{D0B4CA8F-341F-423B-8E0E-A3FB6DE7A5A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74695" y="1805805"/>
            <a:ext cx="4565611" cy="505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786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D591C-3CAA-4841-BCA8-CA2296DEE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992800-C2A0-4E18-9472-FE6624B00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09AD26-AE59-4EC7-89FB-A451A58EE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040" y="702156"/>
            <a:ext cx="8031918" cy="578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37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BDB3D-5FF7-48A5-A6F1-07430E4AA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>
                <a:effectLst/>
                <a:latin typeface="Helvetica Neue"/>
              </a:rPr>
              <a:t>I2C </a:t>
            </a:r>
            <a:r>
              <a:rPr lang="ru-RU" b="0" i="0" dirty="0">
                <a:effectLst/>
                <a:latin typeface="Helvetica Neue"/>
              </a:rPr>
              <a:t>связь двух </a:t>
            </a:r>
            <a:r>
              <a:rPr lang="en-US" b="0" i="0" dirty="0">
                <a:effectLst/>
                <a:latin typeface="Helvetica Neue"/>
              </a:rPr>
              <a:t>Arduino.</a:t>
            </a:r>
            <a:br>
              <a:rPr lang="en-US" b="0" i="0" dirty="0">
                <a:effectLst/>
                <a:latin typeface="Helvetica Neue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009727-DCE7-4252-8DC0-E5F6E98DF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I2C связь двух Arduino.">
            <a:extLst>
              <a:ext uri="{FF2B5EF4-FFF2-40B4-BE49-F238E27FC236}">
                <a16:creationId xmlns:a16="http://schemas.microsoft.com/office/drawing/2014/main" id="{BF152222-E34C-4783-876D-045CC46F3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2144401"/>
            <a:ext cx="94488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590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9DB4DA-E03F-4B81-9757-4B15D4DE6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90C16C-77CD-4550-B64E-55A8043CE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Из библиотеки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Helvetica Neue"/>
              </a:rPr>
              <a:t>Wire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 мы используем 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Helvetica Neue"/>
              </a:rPr>
              <a:t>master_writer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для 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Helvetica Neue"/>
              </a:rPr>
              <a:t>Arduino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в качестве главного и 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Helvetica Neue"/>
              </a:rPr>
              <a:t>slave_receiver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для 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Helvetica Neue"/>
              </a:rPr>
              <a:t>Arduino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 в качестве подчиненного устройства. В этом примере числовое значение будет передаваться от ведущего к ведомому, и ведомый отобразит его в последовательном мониторе порта.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31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143B7-E8E4-4553-8371-D3F3BAB94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Программа ведущего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80AF26-10AE-4450-AB92-09198AB547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3178" y="2147967"/>
            <a:ext cx="7895545" cy="4365128"/>
          </a:xfrm>
        </p:spPr>
      </p:pic>
    </p:spTree>
    <p:extLst>
      <p:ext uri="{BB962C8B-B14F-4D97-AF65-F5344CB8AC3E}">
        <p14:creationId xmlns:p14="http://schemas.microsoft.com/office/powerpoint/2010/main" val="2678416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16D36-EC17-4AA9-90A6-9C09BC6D8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Программа ведомого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517479-6748-4ED5-A402-E8AC44D6D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1D3115-C548-413A-B940-9F542D546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895" y="1960059"/>
            <a:ext cx="6513094" cy="479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05302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168</TotalTime>
  <Words>355</Words>
  <Application>Microsoft Office PowerPoint</Application>
  <PresentationFormat>Широкоэкранный</PresentationFormat>
  <Paragraphs>15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Corbel</vt:lpstr>
      <vt:lpstr>Gill Sans MT</vt:lpstr>
      <vt:lpstr>Helvetica Neue</vt:lpstr>
      <vt:lpstr>Wingdings 2</vt:lpstr>
      <vt:lpstr>Дивиденд</vt:lpstr>
      <vt:lpstr>Двусторонняя связь между двумя Arduino с использованием I2C. </vt:lpstr>
      <vt:lpstr>Что такое I2C&amp;</vt:lpstr>
      <vt:lpstr>Презентация PowerPoint</vt:lpstr>
      <vt:lpstr>Контакты Arduino I2C. </vt:lpstr>
      <vt:lpstr>Презентация PowerPoint</vt:lpstr>
      <vt:lpstr>I2C связь двух Arduino. </vt:lpstr>
      <vt:lpstr>Презентация PowerPoint</vt:lpstr>
      <vt:lpstr>Программа ведущего</vt:lpstr>
      <vt:lpstr>Программа ведомого</vt:lpstr>
      <vt:lpstr>Презентация PowerPoint</vt:lpstr>
      <vt:lpstr>Двусторонняя связь между двумя Arduino с использованием I2C.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Двусторонняя связь между двумя Arduino с использованием I2C. </dc:title>
  <dc:creator>Ангелина Василенко</dc:creator>
  <cp:lastModifiedBy>Ангелина Василенко</cp:lastModifiedBy>
  <cp:revision>5</cp:revision>
  <dcterms:created xsi:type="dcterms:W3CDTF">2024-04-13T11:27:54Z</dcterms:created>
  <dcterms:modified xsi:type="dcterms:W3CDTF">2024-04-13T14:22:34Z</dcterms:modified>
</cp:coreProperties>
</file>