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defPPr lvl="0"/>
    <a:lvl1pPr marL="0" lv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000000"/>
          </p15:clr>
        </p15:guide>
        <p15:guide id="2" orient="horz" pos="162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8" autoAdjust="0"/>
    <p:restoredTop sz="94660"/>
  </p:normalViewPr>
  <p:slideViewPr>
    <p:cSldViewPr snapToGrid="0">
      <p:cViewPr>
        <p:scale>
          <a:sx n="162" d="100"/>
          <a:sy n="162" d="100"/>
        </p:scale>
        <p:origin x="110" y="72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39062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25605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282F153-3F37-0F45-9E97-73ACFA13230C}" type="datetimeFigureOut">
              <a:rPr lang="en-US"/>
              <a:t>3/31/2026</a:t>
            </a:fld>
            <a:endParaRPr lang="en-US"/>
          </a:p>
        </p:txBody>
      </p:sp>
      <p:sp>
        <p:nvSpPr>
          <p:cNvPr id="389074285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9334640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82662306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730822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198361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722379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380261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6C5AAB1-97F2-B3AD-68E7-0BDFDA92B413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307013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0345156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6357100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307423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1841428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286822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362354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8217778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0029861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753431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7934496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4482663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55146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35417115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765150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017704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94818789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176467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232367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92537746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02829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TART_MASTER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4541491" name="Фон текста"/>
          <p:cNvSpPr/>
          <p:nvPr/>
        </p:nvSpPr>
        <p:spPr bwMode="auto">
          <a:xfrm>
            <a:off x="-182562" y="3138236"/>
            <a:ext cx="9509124" cy="200526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43086676" name="Title Placeholder 1"/>
          <p:cNvSpPr>
            <a:spLocks noGrp="1"/>
          </p:cNvSpPr>
          <p:nvPr>
            <p:ph type="title"/>
          </p:nvPr>
        </p:nvSpPr>
        <p:spPr bwMode="auto">
          <a:xfrm>
            <a:off x="438149" y="3643782"/>
            <a:ext cx="3788454" cy="994172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 lnSpcReduction="2000"/>
          </a:bodyPr>
          <a:lstStyle>
            <a:lvl1pPr algn="l"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635471078" name="Title Placeholder 1"/>
          <p:cNvSpPr>
            <a:spLocks noGrp="1"/>
          </p:cNvSpPr>
          <p:nvPr>
            <p:ph type="title"/>
          </p:nvPr>
        </p:nvSpPr>
        <p:spPr bwMode="auto">
          <a:xfrm>
            <a:off x="4923434" y="3643782"/>
            <a:ext cx="3782415" cy="994171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 lnSpcReduction="2000"/>
          </a:bodyPr>
          <a:lstStyle>
            <a:lvl1pPr algn="l"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MAIN_MASTER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3682618" name="Shape 0"/>
          <p:cNvSpPr/>
          <p:nvPr/>
        </p:nvSpPr>
        <p:spPr bwMode="auto">
          <a:xfrm>
            <a:off x="0" y="0"/>
            <a:ext cx="9144000" cy="91440"/>
          </a:xfrm>
          <a:prstGeom prst="rect">
            <a:avLst/>
          </a:prstGeom>
          <a:solidFill>
            <a:srgbClr val="013763"/>
          </a:solidFill>
          <a:ln/>
        </p:spPr>
        <p:txBody>
          <a:bodyPr anchor="ctr"/>
          <a:lstStyle/>
          <a:p>
            <a:pPr algn="ctr"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ECOND_MASTER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2879877" name="Shape 0"/>
          <p:cNvSpPr/>
          <p:nvPr/>
        </p:nvSpPr>
        <p:spPr bwMode="auto">
          <a:xfrm>
            <a:off x="0" y="0"/>
            <a:ext cx="9144000" cy="1188719"/>
          </a:xfrm>
          <a:prstGeom prst="rect">
            <a:avLst/>
          </a:prstGeom>
          <a:solidFill>
            <a:srgbClr val="013763"/>
          </a:solidFill>
          <a:ln/>
        </p:spPr>
        <p:txBody>
          <a:bodyPr anchor="ctr"/>
          <a:lstStyle/>
          <a:p>
            <a:pPr algn="ctr">
              <a:defRPr/>
            </a:pPr>
            <a:endParaRPr>
              <a:ln w="57150">
                <a:noFill/>
                <a:prstDash val="solid"/>
              </a:ln>
              <a:solidFill>
                <a:srgbClr val="F2F2F2">
                  <a:alpha val="99999"/>
                </a:srgbClr>
              </a:solidFill>
            </a:endParaRPr>
          </a:p>
        </p:txBody>
      </p:sp>
      <p:sp>
        <p:nvSpPr>
          <p:cNvPr id="797160878" name="Title Placeholder 1"/>
          <p:cNvSpPr>
            <a:spLocks noGrp="1"/>
          </p:cNvSpPr>
          <p:nvPr>
            <p:ph type="title"/>
          </p:nvPr>
        </p:nvSpPr>
        <p:spPr bwMode="auto">
          <a:xfrm>
            <a:off x="475281" y="97273"/>
            <a:ext cx="8193436" cy="994172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>
            <a:lvl1pPr algn="l">
              <a:defRPr/>
            </a:lvl1pPr>
          </a:lstStyle>
          <a:p>
            <a:pPr marL="0" indent="0">
              <a:buNone/>
              <a:defRPr/>
            </a:pPr>
            <a:r>
              <a:rPr lang="en-US" sz="4400" b="1" i="0" u="none" strike="noStrike" cap="none" spc="0">
                <a:solidFill>
                  <a:srgbClr val="F2F2F2"/>
                </a:solidFill>
                <a:latin typeface="Inter"/>
                <a:ea typeface="Inter"/>
                <a:cs typeface="Inter"/>
              </a:rPr>
              <a:t>Title</a:t>
            </a:r>
            <a:endParaRPr sz="4400">
              <a:solidFill>
                <a:srgbClr val="F2F2F2"/>
              </a:solidFill>
              <a:latin typeface="Inter"/>
              <a:cs typeface="Inter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9946523" name="Text 2"/>
          <p:cNvSpPr/>
          <p:nvPr/>
        </p:nvSpPr>
        <p:spPr bwMode="auto">
          <a:xfrm>
            <a:off x="914400" y="274320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en-US" sz="4400" b="1" dirty="0" err="1">
                <a:solidFill>
                  <a:srgbClr val="1E293B"/>
                </a:solidFill>
                <a:latin typeface="Inter"/>
                <a:ea typeface="Inter"/>
                <a:cs typeface="Inter"/>
              </a:rPr>
              <a:t>Графовые</a:t>
            </a:r>
            <a:r>
              <a:rPr lang="en-US" sz="4400" b="1" dirty="0">
                <a:solidFill>
                  <a:srgbClr val="1E293B"/>
                </a:solidFill>
                <a:latin typeface="Inter"/>
                <a:ea typeface="Inter"/>
                <a:cs typeface="Inter"/>
              </a:rPr>
              <a:t> СУБД: Neo4j</a:t>
            </a:r>
            <a:endParaRPr sz="4400" dirty="0">
              <a:latin typeface="Inter"/>
              <a:cs typeface="Inter"/>
            </a:endParaRPr>
          </a:p>
        </p:txBody>
      </p:sp>
      <p:sp>
        <p:nvSpPr>
          <p:cNvPr id="728550885" name="Text 3"/>
          <p:cNvSpPr/>
          <p:nvPr/>
        </p:nvSpPr>
        <p:spPr bwMode="auto">
          <a:xfrm>
            <a:off x="914400" y="34747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ru-RU" sz="2400">
                <a:solidFill>
                  <a:srgbClr val="0E2841"/>
                </a:solidFill>
                <a:latin typeface="Inter"/>
                <a:ea typeface="Inter"/>
                <a:cs typeface="Inter"/>
              </a:rPr>
              <a:t>Стандарт де-факто в мире графов</a:t>
            </a:r>
            <a:endParaRPr lang="ru-RU" sz="2400">
              <a:solidFill>
                <a:srgbClr val="0E2841"/>
              </a:solidFill>
              <a:latin typeface="Inter"/>
              <a:cs typeface="Inter"/>
            </a:endParaRPr>
          </a:p>
        </p:txBody>
      </p:sp>
      <p:sp>
        <p:nvSpPr>
          <p:cNvPr id="1591811505" name="Text 4"/>
          <p:cNvSpPr/>
          <p:nvPr/>
        </p:nvSpPr>
        <p:spPr bwMode="auto">
          <a:xfrm>
            <a:off x="914400" y="43891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spcAft>
                <a:spcPts val="600"/>
              </a:spcAft>
              <a:defRPr/>
            </a:pPr>
            <a:r>
              <a:rPr lang="ru-RU" sz="1200" b="0" i="0" u="none" strike="noStrike" cap="none" spc="0">
                <a:solidFill>
                  <a:srgbClr val="0E2841"/>
                </a:solidFill>
                <a:latin typeface="Inter"/>
                <a:ea typeface="Inter"/>
                <a:cs typeface="Arial"/>
              </a:rPr>
              <a:t>Кубанский Государственный Университет</a:t>
            </a:r>
            <a:br>
              <a:rPr lang="en-US" sz="1200" b="0" i="0" u="none" strike="noStrike" cap="none" spc="0">
                <a:solidFill>
                  <a:srgbClr val="0E2841"/>
                </a:solidFill>
                <a:latin typeface="Inter"/>
                <a:ea typeface="Inter"/>
                <a:cs typeface="Arial"/>
              </a:rPr>
            </a:br>
            <a:r>
              <a:rPr lang="ru-RU" sz="1200" b="0" i="0" u="none" strike="noStrike" cap="none" spc="0">
                <a:solidFill>
                  <a:srgbClr val="0E2841"/>
                </a:solidFill>
                <a:latin typeface="Inter"/>
                <a:ea typeface="Inter"/>
                <a:cs typeface="Arial"/>
              </a:rPr>
              <a:t>Физико-технический факультет</a:t>
            </a:r>
            <a:br>
              <a:rPr lang="ru-RU" sz="1200" b="0" i="0" u="none" strike="noStrike" cap="none" spc="0">
                <a:solidFill>
                  <a:srgbClr val="0E2841"/>
                </a:solidFill>
                <a:latin typeface="Inter"/>
                <a:ea typeface="Inter"/>
                <a:cs typeface="Arial"/>
              </a:rPr>
            </a:br>
            <a:r>
              <a:rPr lang="ru-RU" sz="1200" b="0" i="0" u="none" strike="noStrike" cap="none" spc="0">
                <a:solidFill>
                  <a:srgbClr val="0E2841"/>
                </a:solidFill>
                <a:latin typeface="Inter"/>
                <a:ea typeface="Inter"/>
                <a:cs typeface="Arial"/>
              </a:rPr>
              <a:t>Васильев Никита Евгеньевич</a:t>
            </a:r>
            <a:endParaRPr sz="1200"/>
          </a:p>
        </p:txBody>
      </p:sp>
      <p:pic>
        <p:nvPicPr>
          <p:cNvPr id="842195386" name="Рисунок 842195385"/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0104"/>
          <a:stretch/>
        </p:blipFill>
        <p:spPr bwMode="auto">
          <a:xfrm>
            <a:off x="1758789" y="1097280"/>
            <a:ext cx="5626421" cy="13715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6725217" name="Text 0"/>
          <p:cNvSpPr/>
          <p:nvPr/>
        </p:nvSpPr>
        <p:spPr bwMode="auto"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  <a:defRPr/>
            </a:pPr>
            <a:r>
              <a:rPr lang="en-US" sz="3200" b="1" dirty="0" err="1">
                <a:solidFill>
                  <a:srgbClr val="0E2841"/>
                </a:solidFill>
                <a:latin typeface="Inter"/>
                <a:ea typeface="Inter"/>
                <a:cs typeface="Inter"/>
              </a:rPr>
              <a:t>Что</a:t>
            </a:r>
            <a:r>
              <a:rPr lang="en-US" sz="3200" b="1" dirty="0">
                <a:solidFill>
                  <a:srgbClr val="0E2841"/>
                </a:solidFill>
                <a:latin typeface="Inter"/>
                <a:ea typeface="Inter"/>
                <a:cs typeface="Inter"/>
              </a:rPr>
              <a:t> </a:t>
            </a:r>
            <a:r>
              <a:rPr lang="en-US" sz="3200" b="1" dirty="0" err="1">
                <a:solidFill>
                  <a:srgbClr val="0E2841"/>
                </a:solidFill>
                <a:latin typeface="Inter"/>
                <a:ea typeface="Inter"/>
                <a:cs typeface="Inter"/>
              </a:rPr>
              <a:t>такое</a:t>
            </a:r>
            <a:r>
              <a:rPr lang="en-US" sz="3200" b="1" dirty="0">
                <a:solidFill>
                  <a:srgbClr val="0E2841"/>
                </a:solidFill>
                <a:latin typeface="Inter"/>
                <a:ea typeface="Inter"/>
                <a:cs typeface="Inter"/>
              </a:rPr>
              <a:t> Neo4j </a:t>
            </a:r>
            <a:r>
              <a:rPr lang="en-US" sz="3200" b="1" dirty="0" err="1">
                <a:solidFill>
                  <a:srgbClr val="0E2841"/>
                </a:solidFill>
                <a:latin typeface="Inter"/>
                <a:ea typeface="Inter"/>
                <a:cs typeface="Inter"/>
              </a:rPr>
              <a:t>сегодня</a:t>
            </a:r>
            <a:r>
              <a:rPr lang="en-US" sz="3200" b="1" dirty="0">
                <a:solidFill>
                  <a:srgbClr val="0E2841"/>
                </a:solidFill>
                <a:latin typeface="Inter"/>
                <a:ea typeface="Inter"/>
                <a:cs typeface="Inter"/>
              </a:rPr>
              <a:t>?</a:t>
            </a:r>
            <a:endParaRPr sz="3200" dirty="0">
              <a:solidFill>
                <a:srgbClr val="0E2841"/>
              </a:solidFill>
              <a:latin typeface="Inter"/>
              <a:cs typeface="Inter"/>
            </a:endParaRPr>
          </a:p>
        </p:txBody>
      </p:sp>
      <p:sp>
        <p:nvSpPr>
          <p:cNvPr id="1087748209" name="Text 1"/>
          <p:cNvSpPr/>
          <p:nvPr/>
        </p:nvSpPr>
        <p:spPr bwMode="auto">
          <a:xfrm>
            <a:off x="457200" y="1645920"/>
            <a:ext cx="7252349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500"/>
              </a:spcAft>
              <a:buSzPct val="100000"/>
              <a:buChar char="•"/>
              <a:defRPr/>
            </a:pPr>
            <a:r>
              <a:rPr lang="en-US" sz="2000">
                <a:solidFill>
                  <a:srgbClr val="0E2841"/>
                </a:solidFill>
                <a:latin typeface="Inter"/>
                <a:ea typeface="Inter"/>
                <a:cs typeface="Inter"/>
              </a:rPr>
              <a:t>Создана в 2007 году (Швеция/США)</a:t>
            </a:r>
            <a:endParaRPr sz="2000">
              <a:solidFill>
                <a:srgbClr val="0E2841"/>
              </a:solidFill>
              <a:latin typeface="Inter"/>
              <a:cs typeface="Inter"/>
            </a:endParaRPr>
          </a:p>
          <a:p>
            <a:pPr marL="342900" indent="-342900">
              <a:spcAft>
                <a:spcPts val="1500"/>
              </a:spcAft>
              <a:buSzPct val="100000"/>
              <a:buChar char="•"/>
              <a:defRPr/>
            </a:pPr>
            <a:r>
              <a:rPr lang="en-US" sz="2000">
                <a:solidFill>
                  <a:srgbClr val="0E2841"/>
                </a:solidFill>
                <a:latin typeface="Inter"/>
                <a:ea typeface="Inter"/>
                <a:cs typeface="Inter"/>
              </a:rPr>
              <a:t>Нативная графовая СУБД (хранение и обработка)</a:t>
            </a:r>
            <a:endParaRPr sz="2000">
              <a:solidFill>
                <a:srgbClr val="0E2841"/>
              </a:solidFill>
              <a:latin typeface="Inter"/>
              <a:cs typeface="Inter"/>
            </a:endParaRPr>
          </a:p>
          <a:p>
            <a:pPr marL="342900" indent="-342900">
              <a:spcAft>
                <a:spcPts val="1500"/>
              </a:spcAft>
              <a:buSzPct val="100000"/>
              <a:buChar char="•"/>
              <a:defRPr/>
            </a:pPr>
            <a:r>
              <a:rPr lang="en-US" sz="2000">
                <a:solidFill>
                  <a:srgbClr val="0E2841"/>
                </a:solidFill>
                <a:latin typeface="Inter"/>
                <a:ea typeface="Inter"/>
                <a:cs typeface="Inter"/>
              </a:rPr>
              <a:t>Полная ACID-транзакционность</a:t>
            </a:r>
            <a:endParaRPr sz="2000">
              <a:solidFill>
                <a:srgbClr val="0E2841"/>
              </a:solidFill>
              <a:latin typeface="Inter"/>
              <a:cs typeface="Inter"/>
            </a:endParaRPr>
          </a:p>
          <a:p>
            <a:pPr marL="342900" indent="-342900">
              <a:spcAft>
                <a:spcPts val="1500"/>
              </a:spcAft>
              <a:buSzPct val="100000"/>
              <a:buChar char="•"/>
              <a:defRPr/>
            </a:pPr>
            <a:r>
              <a:rPr lang="en-US" sz="2000">
                <a:solidFill>
                  <a:srgbClr val="0E2841"/>
                </a:solidFill>
                <a:latin typeface="Inter"/>
                <a:ea typeface="Inter"/>
                <a:cs typeface="Inter"/>
              </a:rPr>
              <a:t>Бессменный лидер рынка графовых баз</a:t>
            </a:r>
            <a:r>
              <a:rPr lang="ru-RU" sz="2000">
                <a:solidFill>
                  <a:srgbClr val="0E2841"/>
                </a:solidFill>
                <a:latin typeface="Inter"/>
                <a:ea typeface="Inter"/>
                <a:cs typeface="Inter"/>
              </a:rPr>
              <a:t>данных</a:t>
            </a:r>
            <a:endParaRPr sz="2000">
              <a:solidFill>
                <a:srgbClr val="0E2841"/>
              </a:solidFill>
              <a:latin typeface="Inter"/>
              <a:cs typeface="Inter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261214" name="Text 0"/>
          <p:cNvSpPr/>
          <p:nvPr/>
        </p:nvSpPr>
        <p:spPr bwMode="auto"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  <a:defRPr/>
            </a:pPr>
            <a:r>
              <a:rPr lang="en-US" sz="3100" b="1">
                <a:solidFill>
                  <a:srgbClr val="0E2841"/>
                </a:solidFill>
                <a:latin typeface="Inter"/>
                <a:ea typeface="Inter"/>
                <a:cs typeface="Inter"/>
              </a:rPr>
              <a:t>Секрет скорости: Index-Free Adjacency</a:t>
            </a:r>
            <a:endParaRPr sz="3100" b="1">
              <a:solidFill>
                <a:srgbClr val="0E2841"/>
              </a:solidFill>
              <a:latin typeface="Inter"/>
              <a:cs typeface="Inter"/>
            </a:endParaRPr>
          </a:p>
        </p:txBody>
      </p:sp>
      <p:sp>
        <p:nvSpPr>
          <p:cNvPr id="1814580211" name="Shape 1"/>
          <p:cNvSpPr/>
          <p:nvPr/>
        </p:nvSpPr>
        <p:spPr bwMode="auto">
          <a:xfrm>
            <a:off x="457200" y="1371600"/>
            <a:ext cx="3840480" cy="2926080"/>
          </a:xfrm>
          <a:prstGeom prst="rect">
            <a:avLst/>
          </a:prstGeom>
          <a:solidFill>
            <a:srgbClr val="E2E8F0"/>
          </a:solidFill>
          <a:ln w="25400">
            <a:solidFill>
              <a:srgbClr val="CBD5E1"/>
            </a:solidFill>
            <a:prstDash val="dash"/>
          </a:ln>
        </p:spPr>
        <p:txBody>
          <a:bodyPr anchor="ctr"/>
          <a:lstStyle/>
          <a:p>
            <a:pPr algn="ctr">
              <a:defRPr/>
            </a:pPr>
            <a:endParaRPr>
              <a:latin typeface="Inter"/>
              <a:cs typeface="Inter"/>
            </a:endParaRPr>
          </a:p>
        </p:txBody>
      </p:sp>
      <p:sp>
        <p:nvSpPr>
          <p:cNvPr id="1365728828" name="Text 2"/>
          <p:cNvSpPr/>
          <p:nvPr/>
        </p:nvSpPr>
        <p:spPr bwMode="auto">
          <a:xfrm>
            <a:off x="457200" y="1371600"/>
            <a:ext cx="38404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  <a:defRPr/>
            </a:pPr>
            <a:r>
              <a:rPr lang="en-US" sz="1200" b="1">
                <a:solidFill>
                  <a:srgbClr val="64748B"/>
                </a:solidFill>
                <a:latin typeface="Inter"/>
                <a:ea typeface="Inter"/>
                <a:cs typeface="Inter"/>
              </a:rPr>
              <a:t>Схема: Глобальный индекс (Реляционные БД)</a:t>
            </a:r>
            <a:endParaRPr sz="1200">
              <a:latin typeface="Inter"/>
              <a:cs typeface="Inter"/>
            </a:endParaRPr>
          </a:p>
        </p:txBody>
      </p:sp>
      <p:sp>
        <p:nvSpPr>
          <p:cNvPr id="393376509" name="Text 5"/>
          <p:cNvSpPr/>
          <p:nvPr/>
        </p:nvSpPr>
        <p:spPr bwMode="auto">
          <a:xfrm>
            <a:off x="457200" y="438912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en-US" sz="1800" b="1">
                <a:solidFill>
                  <a:srgbClr val="E11D48"/>
                </a:solidFill>
                <a:latin typeface="Inter"/>
                <a:ea typeface="Inter"/>
                <a:cs typeface="Inter"/>
              </a:rPr>
              <a:t>O(log N)</a:t>
            </a:r>
            <a:endParaRPr sz="1800">
              <a:latin typeface="Inter"/>
              <a:cs typeface="Inter"/>
            </a:endParaRPr>
          </a:p>
        </p:txBody>
      </p:sp>
      <p:sp>
        <p:nvSpPr>
          <p:cNvPr id="2135037710" name="Text 6"/>
          <p:cNvSpPr/>
          <p:nvPr/>
        </p:nvSpPr>
        <p:spPr bwMode="auto">
          <a:xfrm>
            <a:off x="4846320" y="438912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en-US" sz="1800" b="1">
                <a:solidFill>
                  <a:srgbClr val="00B85C"/>
                </a:solidFill>
                <a:latin typeface="Inter"/>
                <a:ea typeface="Inter"/>
                <a:cs typeface="Inter"/>
              </a:rPr>
              <a:t>O(1)</a:t>
            </a:r>
            <a:endParaRPr sz="1800">
              <a:latin typeface="Inter"/>
              <a:cs typeface="Inter"/>
            </a:endParaRPr>
          </a:p>
        </p:txBody>
      </p:sp>
      <p:pic>
        <p:nvPicPr>
          <p:cNvPr id="1191717134" name="Рисунок 1191717133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-121919" y="-4958948"/>
            <a:ext cx="9144000" cy="3748638"/>
          </a:xfrm>
          <a:prstGeom prst="rect">
            <a:avLst/>
          </a:prstGeom>
        </p:spPr>
      </p:pic>
      <p:pic>
        <p:nvPicPr>
          <p:cNvPr id="790881861" name="Рисунок 790881860"/>
          <p:cNvPicPr>
            <a:picLocks noChangeAspect="1"/>
          </p:cNvPicPr>
          <p:nvPr/>
        </p:nvPicPr>
        <p:blipFill rotWithShape="1">
          <a:blip r:embed="rId3"/>
          <a:srcRect l="371" t="3415" r="47177" b="1673"/>
          <a:stretch/>
        </p:blipFill>
        <p:spPr bwMode="auto">
          <a:xfrm>
            <a:off x="330716" y="1316334"/>
            <a:ext cx="4093445" cy="3036609"/>
          </a:xfrm>
          <a:prstGeom prst="rect">
            <a:avLst/>
          </a:prstGeom>
          <a:ln w="12700">
            <a:noFill/>
          </a:ln>
          <a:effectLst/>
        </p:spPr>
      </p:pic>
      <p:pic>
        <p:nvPicPr>
          <p:cNvPr id="1755459291" name="Рисунок 1755459290"/>
          <p:cNvPicPr>
            <a:picLocks noChangeAspect="1"/>
          </p:cNvPicPr>
          <p:nvPr/>
        </p:nvPicPr>
        <p:blipFill rotWithShape="1">
          <a:blip r:embed="rId3"/>
          <a:srcRect l="54905" t="3207"/>
          <a:stretch/>
        </p:blipFill>
        <p:spPr bwMode="auto">
          <a:xfrm>
            <a:off x="5041110" y="1316334"/>
            <a:ext cx="3450897" cy="30366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3086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086679" name="Google Shape;2143086679;p1"/>
          <p:cNvSpPr/>
          <p:nvPr/>
        </p:nvSpPr>
        <p:spPr>
          <a:xfrm>
            <a:off x="457200" y="457200"/>
            <a:ext cx="8229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3200"/>
              <a:buFont typeface="Inter"/>
              <a:buNone/>
            </a:pPr>
            <a:r>
              <a:rPr lang="en-US" sz="3200" b="1" i="0" u="none" strike="noStrike" cap="none">
                <a:solidFill>
                  <a:srgbClr val="0E2841"/>
                </a:solidFill>
                <a:latin typeface="Inter"/>
                <a:ea typeface="Inter"/>
                <a:cs typeface="Inter"/>
                <a:sym typeface="Inter"/>
              </a:rPr>
              <a:t>Язык Cypher — Рисование данных</a:t>
            </a:r>
            <a:endParaRPr sz="3200" b="0" i="0" u="none" strike="noStrike" cap="none">
              <a:solidFill>
                <a:srgbClr val="0E284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43086680" name="Google Shape;2143086680;p1"/>
          <p:cNvSpPr/>
          <p:nvPr/>
        </p:nvSpPr>
        <p:spPr>
          <a:xfrm>
            <a:off x="457200" y="137160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1800"/>
              <a:buFont typeface="Inter"/>
              <a:buNone/>
            </a:pPr>
            <a:r>
              <a:rPr lang="en-US" sz="1800" b="0" i="0" u="none" strike="noStrike" cap="none">
                <a:solidFill>
                  <a:srgbClr val="0E2841"/>
                </a:solidFill>
                <a:latin typeface="Inter"/>
                <a:ea typeface="Inter"/>
                <a:cs typeface="Inter"/>
                <a:sym typeface="Inter"/>
              </a:rPr>
              <a:t>Вместо сложных JOIN-запросов, Cypher использует ASCII-арт для описания паттернов:</a:t>
            </a:r>
            <a:endParaRPr sz="1800" b="0" i="0" u="none" strike="noStrike" cap="none">
              <a:solidFill>
                <a:srgbClr val="0E284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43086681" name="Google Shape;2143086681;p1"/>
          <p:cNvSpPr/>
          <p:nvPr/>
        </p:nvSpPr>
        <p:spPr>
          <a:xfrm>
            <a:off x="457200" y="2011680"/>
            <a:ext cx="8229600" cy="1226700"/>
          </a:xfrm>
          <a:prstGeom prst="roundRect">
            <a:avLst>
              <a:gd name="adj" fmla="val 4167"/>
            </a:avLst>
          </a:prstGeom>
          <a:solidFill>
            <a:srgbClr val="1E1E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3086682" name="Google Shape;2143086682;p1"/>
          <p:cNvSpPr/>
          <p:nvPr/>
        </p:nvSpPr>
        <p:spPr>
          <a:xfrm>
            <a:off x="457200" y="2011680"/>
            <a:ext cx="8229600" cy="12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1800"/>
              <a:buFont typeface="Lemon"/>
              <a:buNone/>
            </a:pPr>
            <a:r>
              <a:rPr lang="en-US" sz="1800" b="1" i="0" u="none" strike="noStrike" cap="none" dirty="0">
                <a:solidFill>
                  <a:srgbClr val="10B981"/>
                </a:solidFill>
                <a:latin typeface="Roboto Mono"/>
                <a:ea typeface="Roboto Mono"/>
                <a:cs typeface="Roboto Mono"/>
                <a:sym typeface="Roboto Mono"/>
              </a:rPr>
              <a:t>MATCH (</a:t>
            </a:r>
            <a:r>
              <a:rPr lang="en-US" sz="1800" b="1" i="0" u="none" strike="noStrike" cap="none" dirty="0" err="1">
                <a:solidFill>
                  <a:srgbClr val="10B981"/>
                </a:solidFill>
                <a:latin typeface="Roboto Mono"/>
                <a:ea typeface="Roboto Mono"/>
                <a:cs typeface="Roboto Mono"/>
                <a:sym typeface="Roboto Mono"/>
              </a:rPr>
              <a:t>a:Actor</a:t>
            </a:r>
            <a:r>
              <a:rPr lang="en-US" sz="1800" b="1" i="0" u="none" strike="noStrike" cap="none" dirty="0">
                <a:solidFill>
                  <a:srgbClr val="10B981"/>
                </a:solidFill>
                <a:latin typeface="Roboto Mono"/>
                <a:ea typeface="Roboto Mono"/>
                <a:cs typeface="Roboto Mono"/>
                <a:sym typeface="Roboto Mono"/>
              </a:rPr>
              <a:t>)-[:ACTED_IN]-&gt;(</a:t>
            </a:r>
            <a:r>
              <a:rPr lang="en-US" sz="1800" b="1" i="0" u="none" strike="noStrike" cap="none" dirty="0" err="1">
                <a:solidFill>
                  <a:srgbClr val="10B981"/>
                </a:solidFill>
                <a:latin typeface="Roboto Mono"/>
                <a:ea typeface="Roboto Mono"/>
                <a:cs typeface="Roboto Mono"/>
                <a:sym typeface="Roboto Mono"/>
              </a:rPr>
              <a:t>m:Movie</a:t>
            </a:r>
            <a:r>
              <a:rPr lang="en-US" sz="1800" b="1" i="0" u="none" strike="noStrike" cap="none" dirty="0">
                <a:solidFill>
                  <a:srgbClr val="10B981"/>
                </a:solidFill>
                <a:latin typeface="Roboto Mono"/>
                <a:ea typeface="Roboto Mono"/>
                <a:cs typeface="Roboto Mono"/>
                <a:sym typeface="Roboto Mono"/>
              </a:rPr>
              <a:t>) </a:t>
            </a:r>
            <a:endParaRPr sz="1800" b="1" i="0" u="none" strike="noStrike" cap="none" dirty="0">
              <a:solidFill>
                <a:srgbClr val="10B98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1800"/>
              <a:buFont typeface="Lemon"/>
              <a:buNone/>
            </a:pPr>
            <a:r>
              <a:rPr lang="en-US" sz="1800" b="1" i="0" u="none" strike="noStrike" cap="none" dirty="0">
                <a:solidFill>
                  <a:srgbClr val="10B981"/>
                </a:solidFill>
                <a:latin typeface="Roboto Mono"/>
                <a:ea typeface="Roboto Mono"/>
                <a:cs typeface="Roboto Mono"/>
                <a:sym typeface="Roboto Mono"/>
              </a:rPr>
              <a:t>WHERE </a:t>
            </a:r>
            <a:r>
              <a:rPr lang="en-US" sz="1800" b="1" i="0" u="none" strike="noStrike" cap="none" dirty="0" err="1">
                <a:solidFill>
                  <a:srgbClr val="10B981"/>
                </a:solidFill>
                <a:latin typeface="Roboto Mono"/>
                <a:ea typeface="Roboto Mono"/>
                <a:cs typeface="Roboto Mono"/>
                <a:sym typeface="Roboto Mono"/>
              </a:rPr>
              <a:t>m.title</a:t>
            </a:r>
            <a:r>
              <a:rPr lang="en-US" sz="1800" b="1" i="0" u="none" strike="noStrike" cap="none" dirty="0">
                <a:solidFill>
                  <a:srgbClr val="10B981"/>
                </a:solidFill>
                <a:latin typeface="Roboto Mono"/>
                <a:ea typeface="Roboto Mono"/>
                <a:cs typeface="Roboto Mono"/>
                <a:sym typeface="Roboto Mono"/>
              </a:rPr>
              <a:t> CONTAINS “The Matrix”</a:t>
            </a:r>
            <a:endParaRPr sz="1800" b="1" i="0" u="none" strike="noStrike" cap="none" dirty="0">
              <a:solidFill>
                <a:srgbClr val="10B98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1800"/>
              <a:buFont typeface="Lemon"/>
              <a:buNone/>
            </a:pPr>
            <a:r>
              <a:rPr lang="en-US" sz="1800" b="1" i="0" u="none" strike="noStrike" cap="none" dirty="0">
                <a:solidFill>
                  <a:srgbClr val="10B981"/>
                </a:solidFill>
                <a:latin typeface="Roboto Mono"/>
                <a:ea typeface="Roboto Mono"/>
                <a:cs typeface="Roboto Mono"/>
                <a:sym typeface="Roboto Mono"/>
              </a:rPr>
              <a:t>RETURN a, m</a:t>
            </a:r>
            <a:endParaRPr sz="1800" i="0" u="none" strike="noStrike" cap="none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143086683" name="Google Shape;2143086683;p1"/>
          <p:cNvSpPr/>
          <p:nvPr/>
        </p:nvSpPr>
        <p:spPr>
          <a:xfrm>
            <a:off x="457200" y="347472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18BFF"/>
              </a:buClr>
              <a:buSzPts val="1800"/>
              <a:buFont typeface="Inter"/>
              <a:buNone/>
            </a:pPr>
            <a:r>
              <a:rPr lang="en-US" sz="1800" b="1" i="0" u="none" strike="noStrike" cap="none">
                <a:solidFill>
                  <a:srgbClr val="018BFF"/>
                </a:solidFill>
                <a:latin typeface="Inter"/>
                <a:ea typeface="Inter"/>
                <a:cs typeface="Inter"/>
                <a:sym typeface="Inter"/>
              </a:rPr>
              <a:t>()</a:t>
            </a:r>
            <a:r>
              <a:rPr lang="en-US" sz="1800" b="0" i="0" u="none" strike="noStrike" cap="none">
                <a:solidFill>
                  <a:srgbClr val="0E2841"/>
                </a:solidFill>
                <a:latin typeface="Inter"/>
                <a:ea typeface="Inter"/>
                <a:cs typeface="Inter"/>
                <a:sym typeface="Inter"/>
              </a:rPr>
              <a:t> - Узлы (Nodes)   </a:t>
            </a:r>
            <a:r>
              <a:rPr lang="en-US" sz="1800" b="1" i="0" u="none" strike="noStrike" cap="none">
                <a:solidFill>
                  <a:srgbClr val="00B85C"/>
                </a:solidFill>
                <a:latin typeface="Inter"/>
                <a:ea typeface="Inter"/>
                <a:cs typeface="Inter"/>
                <a:sym typeface="Inter"/>
              </a:rPr>
              <a:t>[]</a:t>
            </a:r>
            <a:r>
              <a:rPr lang="en-US" sz="1800" b="0" i="0" u="none" strike="noStrike" cap="none">
                <a:solidFill>
                  <a:srgbClr val="0E2841"/>
                </a:solidFill>
                <a:latin typeface="Inter"/>
                <a:ea typeface="Inter"/>
                <a:cs typeface="Inter"/>
                <a:sym typeface="Inter"/>
              </a:rPr>
              <a:t> - Связи (Relationships)   </a:t>
            </a:r>
            <a:r>
              <a:rPr lang="en-US" sz="1800" b="1" i="0" u="none" strike="noStrike" cap="none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-&gt;</a:t>
            </a:r>
            <a:r>
              <a:rPr lang="en-US" sz="1800" b="0" i="0" u="none" strike="noStrike" cap="none">
                <a:solidFill>
                  <a:srgbClr val="0E2841"/>
                </a:solidFill>
                <a:latin typeface="Inter"/>
                <a:ea typeface="Inter"/>
                <a:cs typeface="Inter"/>
                <a:sym typeface="Inter"/>
              </a:rPr>
              <a:t> - Направление</a:t>
            </a:r>
            <a:endParaRPr sz="1800" b="0" i="0" u="none" strike="noStrike" cap="none">
              <a:solidFill>
                <a:srgbClr val="0E284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2517056" name="Text 0"/>
          <p:cNvSpPr/>
          <p:nvPr/>
        </p:nvSpPr>
        <p:spPr bwMode="auto"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  <a:defRPr/>
            </a:pPr>
            <a:r>
              <a:rPr lang="en-US" sz="3200" b="1">
                <a:solidFill>
                  <a:srgbClr val="0E2841"/>
                </a:solidFill>
                <a:latin typeface="Inter"/>
                <a:ea typeface="Inter"/>
                <a:cs typeface="Inter"/>
              </a:rPr>
              <a:t>Экосистема: Больше, чем база данных</a:t>
            </a:r>
            <a:endParaRPr sz="3200">
              <a:solidFill>
                <a:srgbClr val="0E2841"/>
              </a:solidFill>
              <a:latin typeface="Inter"/>
              <a:cs typeface="Inter"/>
            </a:endParaRPr>
          </a:p>
        </p:txBody>
      </p:sp>
      <p:sp>
        <p:nvSpPr>
          <p:cNvPr id="1353097945" name="Shape 1"/>
          <p:cNvSpPr/>
          <p:nvPr/>
        </p:nvSpPr>
        <p:spPr bwMode="auto">
          <a:xfrm>
            <a:off x="457200" y="1371600"/>
            <a:ext cx="2560320" cy="3200400"/>
          </a:xfrm>
          <a:prstGeom prst="rect">
            <a:avLst/>
          </a:prstGeom>
          <a:solidFill>
            <a:srgbClr val="FFFFFF"/>
          </a:solidFill>
          <a:ln/>
        </p:spPr>
        <p:txBody>
          <a:bodyPr anchor="ctr"/>
          <a:lstStyle/>
          <a:p>
            <a:pPr algn="ctr">
              <a:defRPr/>
            </a:pPr>
            <a:endParaRPr>
              <a:latin typeface="Inter"/>
              <a:cs typeface="Inter"/>
            </a:endParaRPr>
          </a:p>
        </p:txBody>
      </p:sp>
      <p:sp>
        <p:nvSpPr>
          <p:cNvPr id="1513942974" name="Text 4"/>
          <p:cNvSpPr/>
          <p:nvPr/>
        </p:nvSpPr>
        <p:spPr bwMode="auto">
          <a:xfrm>
            <a:off x="457200" y="29260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en-US" sz="1800" b="1">
                <a:solidFill>
                  <a:srgbClr val="013763"/>
                </a:solidFill>
                <a:latin typeface="Inter"/>
                <a:ea typeface="Inter"/>
                <a:cs typeface="Inter"/>
              </a:rPr>
              <a:t>APOC</a:t>
            </a:r>
            <a:endParaRPr sz="1800">
              <a:solidFill>
                <a:srgbClr val="013763"/>
              </a:solidFill>
              <a:latin typeface="Inter"/>
              <a:cs typeface="Inter"/>
            </a:endParaRPr>
          </a:p>
        </p:txBody>
      </p:sp>
      <p:sp>
        <p:nvSpPr>
          <p:cNvPr id="413986636" name="Text 5"/>
          <p:cNvSpPr/>
          <p:nvPr/>
        </p:nvSpPr>
        <p:spPr bwMode="auto">
          <a:xfrm>
            <a:off x="640080" y="338328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en-US" sz="1200">
                <a:solidFill>
                  <a:srgbClr val="0E2841"/>
                </a:solidFill>
                <a:latin typeface="Inter"/>
                <a:ea typeface="Inter"/>
                <a:cs typeface="Inter"/>
              </a:rPr>
              <a:t>Стандартная библиотека из сотен процедур для работы с графами.</a:t>
            </a:r>
            <a:endParaRPr sz="1200">
              <a:solidFill>
                <a:srgbClr val="0E2841"/>
              </a:solidFill>
              <a:latin typeface="Inter"/>
              <a:cs typeface="Inter"/>
            </a:endParaRPr>
          </a:p>
        </p:txBody>
      </p:sp>
      <p:sp>
        <p:nvSpPr>
          <p:cNvPr id="1349888145" name="Shape 6"/>
          <p:cNvSpPr/>
          <p:nvPr/>
        </p:nvSpPr>
        <p:spPr bwMode="auto">
          <a:xfrm>
            <a:off x="3291840" y="1371600"/>
            <a:ext cx="2560320" cy="3200400"/>
          </a:xfrm>
          <a:prstGeom prst="rect">
            <a:avLst/>
          </a:prstGeom>
          <a:solidFill>
            <a:srgbClr val="FFFFFF"/>
          </a:solidFill>
          <a:ln/>
        </p:spPr>
        <p:txBody>
          <a:bodyPr anchor="ctr"/>
          <a:lstStyle/>
          <a:p>
            <a:pPr algn="ctr">
              <a:defRPr/>
            </a:pPr>
            <a:endParaRPr>
              <a:latin typeface="Inter"/>
              <a:cs typeface="Inter"/>
            </a:endParaRPr>
          </a:p>
        </p:txBody>
      </p:sp>
      <p:sp>
        <p:nvSpPr>
          <p:cNvPr id="199530296" name="Text 9"/>
          <p:cNvSpPr/>
          <p:nvPr/>
        </p:nvSpPr>
        <p:spPr bwMode="auto">
          <a:xfrm>
            <a:off x="3291840" y="29260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en-US" sz="1800" b="1">
                <a:solidFill>
                  <a:srgbClr val="013763"/>
                </a:solidFill>
                <a:latin typeface="Inter"/>
                <a:ea typeface="Inter"/>
                <a:cs typeface="Inter"/>
              </a:rPr>
              <a:t>Graph Data Science</a:t>
            </a:r>
            <a:endParaRPr sz="1800">
              <a:solidFill>
                <a:srgbClr val="013763"/>
              </a:solidFill>
              <a:latin typeface="Inter"/>
              <a:cs typeface="Inter"/>
            </a:endParaRPr>
          </a:p>
        </p:txBody>
      </p:sp>
      <p:sp>
        <p:nvSpPr>
          <p:cNvPr id="285049910" name="Text 10"/>
          <p:cNvSpPr/>
          <p:nvPr/>
        </p:nvSpPr>
        <p:spPr bwMode="auto">
          <a:xfrm>
            <a:off x="3474720" y="338328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en-US" sz="1200">
                <a:solidFill>
                  <a:srgbClr val="0E2841"/>
                </a:solidFill>
                <a:latin typeface="Inter"/>
                <a:ea typeface="Inter"/>
                <a:cs typeface="Inter"/>
              </a:rPr>
              <a:t>Алгоритмы машинного обучения (PageRank, Pathfinding) прямо в базе.</a:t>
            </a:r>
            <a:endParaRPr sz="1200">
              <a:solidFill>
                <a:srgbClr val="0E2841"/>
              </a:solidFill>
              <a:latin typeface="Inter"/>
              <a:cs typeface="Inter"/>
            </a:endParaRPr>
          </a:p>
        </p:txBody>
      </p:sp>
      <p:sp>
        <p:nvSpPr>
          <p:cNvPr id="637171549" name="Shape 11"/>
          <p:cNvSpPr/>
          <p:nvPr/>
        </p:nvSpPr>
        <p:spPr bwMode="auto">
          <a:xfrm>
            <a:off x="6126480" y="1371600"/>
            <a:ext cx="2560320" cy="3200400"/>
          </a:xfrm>
          <a:prstGeom prst="rect">
            <a:avLst/>
          </a:prstGeom>
          <a:solidFill>
            <a:srgbClr val="FFFFFF"/>
          </a:solidFill>
          <a:ln/>
        </p:spPr>
        <p:txBody>
          <a:bodyPr anchor="ctr"/>
          <a:lstStyle/>
          <a:p>
            <a:pPr algn="ctr">
              <a:defRPr/>
            </a:pPr>
            <a:endParaRPr>
              <a:latin typeface="Inter"/>
              <a:cs typeface="Inter"/>
            </a:endParaRPr>
          </a:p>
        </p:txBody>
      </p:sp>
      <p:sp>
        <p:nvSpPr>
          <p:cNvPr id="2123436487" name="Text 14"/>
          <p:cNvSpPr/>
          <p:nvPr/>
        </p:nvSpPr>
        <p:spPr bwMode="auto">
          <a:xfrm>
            <a:off x="6126480" y="29260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en-US" sz="1800" b="1">
                <a:solidFill>
                  <a:srgbClr val="013763"/>
                </a:solidFill>
                <a:latin typeface="Inter"/>
                <a:ea typeface="Inter"/>
                <a:cs typeface="Inter"/>
              </a:rPr>
              <a:t>Neo4j Bloom</a:t>
            </a:r>
            <a:endParaRPr sz="1800">
              <a:solidFill>
                <a:srgbClr val="013763"/>
              </a:solidFill>
              <a:latin typeface="Inter"/>
              <a:cs typeface="Inter"/>
            </a:endParaRPr>
          </a:p>
        </p:txBody>
      </p:sp>
      <p:sp>
        <p:nvSpPr>
          <p:cNvPr id="1485687528" name="Text 15"/>
          <p:cNvSpPr/>
          <p:nvPr/>
        </p:nvSpPr>
        <p:spPr bwMode="auto">
          <a:xfrm>
            <a:off x="6309360" y="338328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en-US" sz="1200">
                <a:solidFill>
                  <a:srgbClr val="0E2841"/>
                </a:solidFill>
                <a:latin typeface="Inter"/>
                <a:ea typeface="Inter"/>
                <a:cs typeface="Inter"/>
              </a:rPr>
              <a:t>Визуальный инструмент для исследования графов бизнес-аналитиками.</a:t>
            </a:r>
            <a:endParaRPr sz="1200">
              <a:solidFill>
                <a:srgbClr val="0E2841"/>
              </a:solidFill>
              <a:latin typeface="Inter"/>
              <a:cs typeface="Inter"/>
            </a:endParaRPr>
          </a:p>
        </p:txBody>
      </p:sp>
      <p:pic>
        <p:nvPicPr>
          <p:cNvPr id="1709263712" name="Рисунок 1709263711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170889" y="1645920"/>
            <a:ext cx="1132940" cy="1132940"/>
          </a:xfrm>
          <a:prstGeom prst="rect">
            <a:avLst/>
          </a:prstGeom>
        </p:spPr>
      </p:pic>
      <p:pic>
        <p:nvPicPr>
          <p:cNvPr id="132500518" name="Рисунок 132500517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3664198" y="1304588"/>
            <a:ext cx="1815603" cy="1815603"/>
          </a:xfrm>
          <a:prstGeom prst="rect">
            <a:avLst/>
          </a:prstGeom>
        </p:spPr>
      </p:pic>
      <p:pic>
        <p:nvPicPr>
          <p:cNvPr id="1714176203" name="Рисунок 1714176202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6784812" y="1535205"/>
            <a:ext cx="1243655" cy="1243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9315901" name="Text 0"/>
          <p:cNvSpPr/>
          <p:nvPr/>
        </p:nvSpPr>
        <p:spPr bwMode="auto"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  <a:defRPr/>
            </a:pPr>
            <a:r>
              <a:rPr lang="en-US" sz="3200" b="1">
                <a:solidFill>
                  <a:srgbClr val="0E2841"/>
                </a:solidFill>
                <a:latin typeface="Inter"/>
                <a:ea typeface="Inter"/>
                <a:cs typeface="Inter"/>
              </a:rPr>
              <a:t>Где это используется?</a:t>
            </a:r>
            <a:endParaRPr sz="3200">
              <a:solidFill>
                <a:srgbClr val="0E2841"/>
              </a:solidFill>
              <a:latin typeface="Inter"/>
              <a:cs typeface="Inter"/>
            </a:endParaRPr>
          </a:p>
        </p:txBody>
      </p:sp>
      <p:sp>
        <p:nvSpPr>
          <p:cNvPr id="1944661091" name="Text 1"/>
          <p:cNvSpPr/>
          <p:nvPr/>
        </p:nvSpPr>
        <p:spPr bwMode="auto">
          <a:xfrm>
            <a:off x="457198" y="128016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  <a:defRPr/>
            </a:pPr>
            <a:r>
              <a:rPr lang="en-US" sz="1600" b="1">
                <a:solidFill>
                  <a:srgbClr val="0E2841"/>
                </a:solidFill>
                <a:latin typeface="Inter"/>
                <a:ea typeface="Inter"/>
                <a:cs typeface="Inter"/>
              </a:rPr>
              <a:t>Там, где связи важнее самих объектов:</a:t>
            </a:r>
            <a:endParaRPr sz="1600">
              <a:solidFill>
                <a:srgbClr val="0E2841"/>
              </a:solidFill>
              <a:latin typeface="Inter"/>
              <a:cs typeface="Inter"/>
            </a:endParaRPr>
          </a:p>
        </p:txBody>
      </p:sp>
      <p:sp>
        <p:nvSpPr>
          <p:cNvPr id="1299305025" name="Text 2"/>
          <p:cNvSpPr/>
          <p:nvPr/>
        </p:nvSpPr>
        <p:spPr bwMode="auto">
          <a:xfrm>
            <a:off x="457200" y="192024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1000"/>
              </a:spcAft>
              <a:buNone/>
              <a:defRPr/>
            </a:pPr>
            <a:r>
              <a:rPr lang="en-US" sz="1400" b="1">
                <a:solidFill>
                  <a:srgbClr val="0E2841"/>
                </a:solidFill>
                <a:latin typeface="Inter"/>
                <a:ea typeface="Inter"/>
                <a:cs typeface="Inter"/>
              </a:rPr>
              <a:t>Журналистские расследования</a:t>
            </a:r>
            <a:endParaRPr sz="1400">
              <a:solidFill>
                <a:srgbClr val="0E2841"/>
              </a:solidFill>
              <a:latin typeface="Inter"/>
              <a:cs typeface="Inter"/>
            </a:endParaRPr>
          </a:p>
          <a:p>
            <a:pPr marL="0" indent="0">
              <a:spcAft>
                <a:spcPts val="1000"/>
              </a:spcAft>
              <a:buNone/>
              <a:defRPr/>
            </a:pPr>
            <a:r>
              <a:rPr lang="en-US" sz="1400">
                <a:solidFill>
                  <a:srgbClr val="0E2841"/>
                </a:solidFill>
                <a:latin typeface="Inter"/>
                <a:ea typeface="Inter"/>
                <a:cs typeface="Inter"/>
              </a:rPr>
              <a:t>Раскрытие «Панамского досье» (ICIJ) </a:t>
            </a:r>
            <a:r>
              <a:rPr lang="ru-RU" sz="1400">
                <a:solidFill>
                  <a:srgbClr val="0E2841"/>
                </a:solidFill>
                <a:latin typeface="Inter"/>
                <a:ea typeface="Inter"/>
                <a:cs typeface="Inter"/>
              </a:rPr>
              <a:t>-</a:t>
            </a:r>
            <a:r>
              <a:rPr lang="en-US" sz="1400">
                <a:solidFill>
                  <a:srgbClr val="0E2841"/>
                </a:solidFill>
                <a:latin typeface="Inter"/>
                <a:ea typeface="Inter"/>
                <a:cs typeface="Inter"/>
              </a:rPr>
              <a:t> визуализация связей оффшорных счетов.</a:t>
            </a:r>
            <a:endParaRPr sz="1400">
              <a:solidFill>
                <a:srgbClr val="0E2841"/>
              </a:solidFill>
              <a:latin typeface="Inter"/>
              <a:cs typeface="Inter"/>
            </a:endParaRPr>
          </a:p>
          <a:p>
            <a:pPr marL="0" indent="0">
              <a:spcAft>
                <a:spcPts val="1000"/>
              </a:spcAft>
              <a:buNone/>
              <a:defRPr/>
            </a:pPr>
            <a:r>
              <a:rPr lang="en-US" sz="1400" b="1">
                <a:solidFill>
                  <a:srgbClr val="0E2841"/>
                </a:solidFill>
                <a:latin typeface="Inter"/>
                <a:ea typeface="Inter"/>
                <a:cs typeface="Inter"/>
              </a:rPr>
              <a:t>Системы рекомендаций</a:t>
            </a:r>
            <a:endParaRPr sz="1400">
              <a:solidFill>
                <a:srgbClr val="0E2841"/>
              </a:solidFill>
              <a:latin typeface="Inter"/>
              <a:cs typeface="Inter"/>
            </a:endParaRPr>
          </a:p>
          <a:p>
            <a:pPr marL="0" indent="0">
              <a:spcAft>
                <a:spcPts val="1000"/>
              </a:spcAft>
              <a:buNone/>
              <a:defRPr/>
            </a:pPr>
            <a:r>
              <a:rPr lang="en-US" sz="1400">
                <a:solidFill>
                  <a:srgbClr val="0E2841"/>
                </a:solidFill>
                <a:latin typeface="Inter"/>
                <a:ea typeface="Inter"/>
                <a:cs typeface="Inter"/>
              </a:rPr>
              <a:t>Рекомендации в реальном времени (напр. OZON).</a:t>
            </a:r>
            <a:endParaRPr sz="1400">
              <a:solidFill>
                <a:srgbClr val="0E2841"/>
              </a:solidFill>
              <a:latin typeface="Inter"/>
              <a:cs typeface="Inter"/>
            </a:endParaRPr>
          </a:p>
          <a:p>
            <a:pPr marL="0" indent="0">
              <a:spcAft>
                <a:spcPts val="1000"/>
              </a:spcAft>
              <a:buNone/>
              <a:defRPr/>
            </a:pPr>
            <a:r>
              <a:rPr lang="en-US" sz="1400" b="1">
                <a:solidFill>
                  <a:srgbClr val="0E2841"/>
                </a:solidFill>
                <a:latin typeface="Inter"/>
                <a:ea typeface="Inter"/>
                <a:cs typeface="Inter"/>
              </a:rPr>
              <a:t>Финансовый сектор</a:t>
            </a:r>
            <a:endParaRPr sz="1400">
              <a:solidFill>
                <a:srgbClr val="0E2841"/>
              </a:solidFill>
              <a:latin typeface="Inter"/>
              <a:cs typeface="Inter"/>
            </a:endParaRPr>
          </a:p>
          <a:p>
            <a:pPr marL="0" indent="0">
              <a:spcAft>
                <a:spcPts val="1000"/>
              </a:spcAft>
              <a:buNone/>
              <a:defRPr/>
            </a:pPr>
            <a:r>
              <a:rPr lang="en-US" sz="1400">
                <a:solidFill>
                  <a:srgbClr val="0E2841"/>
                </a:solidFill>
                <a:latin typeface="Inter"/>
                <a:ea typeface="Inter"/>
                <a:cs typeface="Inter"/>
              </a:rPr>
              <a:t>Выявление кольцевого банковского мошенничества.</a:t>
            </a:r>
            <a:endParaRPr sz="1400">
              <a:solidFill>
                <a:srgbClr val="0E2841"/>
              </a:solidFill>
              <a:latin typeface="Inter"/>
              <a:cs typeface="Inter"/>
            </a:endParaRPr>
          </a:p>
        </p:txBody>
      </p:sp>
      <p:pic>
        <p:nvPicPr>
          <p:cNvPr id="2129761048" name="Рисунок 2129761047"/>
          <p:cNvPicPr>
            <a:picLocks noChangeAspect="1"/>
          </p:cNvPicPr>
          <p:nvPr/>
        </p:nvPicPr>
        <p:blipFill rotWithShape="1">
          <a:blip r:embed="rId3"/>
          <a:srcRect t="3953" r="4926"/>
          <a:stretch/>
        </p:blipFill>
        <p:spPr bwMode="auto">
          <a:xfrm>
            <a:off x="4667823" y="1280159"/>
            <a:ext cx="4027098" cy="3388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7454525" name="Text 0"/>
          <p:cNvSpPr/>
          <p:nvPr/>
        </p:nvSpPr>
        <p:spPr bwMode="auto"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  <a:defRPr/>
            </a:pPr>
            <a:r>
              <a:rPr lang="en-US" sz="3200" b="1">
                <a:solidFill>
                  <a:srgbClr val="0E2841"/>
                </a:solidFill>
                <a:latin typeface="Inter"/>
                <a:ea typeface="Inter"/>
                <a:cs typeface="Inter"/>
              </a:rPr>
              <a:t>Neo4j vs. Остальные</a:t>
            </a:r>
            <a:endParaRPr sz="3200">
              <a:solidFill>
                <a:srgbClr val="0E2841"/>
              </a:solidFill>
              <a:latin typeface="Inter"/>
              <a:cs typeface="Inter"/>
            </a:endParaRPr>
          </a:p>
        </p:txBody>
      </p:sp>
      <p:sp>
        <p:nvSpPr>
          <p:cNvPr id="323871048" name="Shape 1"/>
          <p:cNvSpPr/>
          <p:nvPr/>
        </p:nvSpPr>
        <p:spPr bwMode="auto">
          <a:xfrm>
            <a:off x="457200" y="1371600"/>
            <a:ext cx="3840480" cy="3200400"/>
          </a:xfrm>
          <a:prstGeom prst="rect">
            <a:avLst/>
          </a:prstGeom>
          <a:solidFill>
            <a:srgbClr val="F0FDF4"/>
          </a:solidFill>
          <a:ln/>
        </p:spPr>
        <p:txBody>
          <a:bodyPr anchor="ctr"/>
          <a:lstStyle/>
          <a:p>
            <a:pPr algn="ctr">
              <a:defRPr/>
            </a:pPr>
            <a:endParaRPr>
              <a:latin typeface="Inter"/>
              <a:cs typeface="Inter"/>
            </a:endParaRPr>
          </a:p>
        </p:txBody>
      </p:sp>
      <p:sp>
        <p:nvSpPr>
          <p:cNvPr id="1000049955" name="Text 2"/>
          <p:cNvSpPr/>
          <p:nvPr/>
        </p:nvSpPr>
        <p:spPr bwMode="auto">
          <a:xfrm>
            <a:off x="457200" y="146304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en-US" sz="1800" b="1">
                <a:solidFill>
                  <a:srgbClr val="166534"/>
                </a:solidFill>
                <a:latin typeface="Inter"/>
                <a:ea typeface="Inter"/>
                <a:cs typeface="Inter"/>
              </a:rPr>
              <a:t>ПРЕИМУЩЕСТВА</a:t>
            </a:r>
            <a:endParaRPr sz="1800">
              <a:latin typeface="Inter"/>
              <a:cs typeface="Inter"/>
            </a:endParaRPr>
          </a:p>
        </p:txBody>
      </p:sp>
      <p:sp>
        <p:nvSpPr>
          <p:cNvPr id="1066778731" name="Text 3"/>
          <p:cNvSpPr/>
          <p:nvPr/>
        </p:nvSpPr>
        <p:spPr bwMode="auto">
          <a:xfrm>
            <a:off x="640080" y="2011680"/>
            <a:ext cx="347472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500"/>
              </a:spcAft>
              <a:buSzPct val="100000"/>
              <a:buChar char="•"/>
              <a:defRPr/>
            </a:pPr>
            <a:r>
              <a:rPr lang="en-US" sz="1600">
                <a:solidFill>
                  <a:srgbClr val="166534"/>
                </a:solidFill>
                <a:latin typeface="Inter"/>
                <a:ea typeface="Inter"/>
                <a:cs typeface="Inter"/>
              </a:rPr>
              <a:t>Огромное комьюнити и зрелость базы (более 15 лет на рынке)</a:t>
            </a:r>
            <a:endParaRPr sz="1600">
              <a:latin typeface="Inter"/>
              <a:cs typeface="Inter"/>
            </a:endParaRPr>
          </a:p>
          <a:p>
            <a:pPr marL="342900" indent="-342900">
              <a:spcAft>
                <a:spcPts val="1500"/>
              </a:spcAft>
              <a:buSzPct val="100000"/>
              <a:buChar char="•"/>
              <a:defRPr/>
            </a:pPr>
            <a:r>
              <a:rPr lang="en-US" sz="1600">
                <a:solidFill>
                  <a:srgbClr val="166534"/>
                </a:solidFill>
                <a:latin typeface="Inter"/>
                <a:ea typeface="Inter"/>
                <a:cs typeface="Inter"/>
              </a:rPr>
              <a:t>Нативная архитектура хранения, максимальная скорость на чтение связей</a:t>
            </a:r>
            <a:endParaRPr sz="1600">
              <a:latin typeface="Inter"/>
              <a:cs typeface="Inter"/>
            </a:endParaRPr>
          </a:p>
          <a:p>
            <a:pPr marL="342900" indent="-342900">
              <a:spcAft>
                <a:spcPts val="1500"/>
              </a:spcAft>
              <a:buSzPct val="100000"/>
              <a:buChar char="•"/>
              <a:defRPr/>
            </a:pPr>
            <a:r>
              <a:rPr lang="en-US" sz="1600">
                <a:solidFill>
                  <a:srgbClr val="166534"/>
                </a:solidFill>
                <a:latin typeface="Inter"/>
                <a:ea typeface="Inter"/>
                <a:cs typeface="Inter"/>
              </a:rPr>
              <a:t>Интуитивный язык Cypher</a:t>
            </a:r>
            <a:endParaRPr sz="1600">
              <a:latin typeface="Inter"/>
              <a:cs typeface="Inter"/>
            </a:endParaRPr>
          </a:p>
        </p:txBody>
      </p:sp>
      <p:sp>
        <p:nvSpPr>
          <p:cNvPr id="1562692784" name="Shape 4"/>
          <p:cNvSpPr/>
          <p:nvPr/>
        </p:nvSpPr>
        <p:spPr bwMode="auto">
          <a:xfrm>
            <a:off x="4846320" y="1371600"/>
            <a:ext cx="3840480" cy="32004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 anchor="ctr"/>
          <a:lstStyle/>
          <a:p>
            <a:pPr algn="ctr">
              <a:defRPr/>
            </a:pPr>
            <a:endParaRPr>
              <a:latin typeface="Inter"/>
              <a:cs typeface="Inter"/>
            </a:endParaRPr>
          </a:p>
        </p:txBody>
      </p:sp>
      <p:sp>
        <p:nvSpPr>
          <p:cNvPr id="2116189548" name="Text 5"/>
          <p:cNvSpPr/>
          <p:nvPr/>
        </p:nvSpPr>
        <p:spPr bwMode="auto">
          <a:xfrm>
            <a:off x="4846320" y="146304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en-US" sz="1800" b="1">
                <a:solidFill>
                  <a:srgbClr val="64748B"/>
                </a:solidFill>
                <a:latin typeface="Inter"/>
                <a:ea typeface="Inter"/>
                <a:cs typeface="Inter"/>
              </a:rPr>
              <a:t>ОГРАНИЧЕНИЯ</a:t>
            </a:r>
            <a:endParaRPr sz="1800">
              <a:latin typeface="Inter"/>
              <a:cs typeface="Inter"/>
            </a:endParaRPr>
          </a:p>
        </p:txBody>
      </p:sp>
      <p:sp>
        <p:nvSpPr>
          <p:cNvPr id="1280217517" name="Text 6"/>
          <p:cNvSpPr/>
          <p:nvPr/>
        </p:nvSpPr>
        <p:spPr bwMode="auto">
          <a:xfrm>
            <a:off x="5029200" y="2011680"/>
            <a:ext cx="347472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500"/>
              </a:spcAft>
              <a:buSzPct val="100000"/>
              <a:buChar char="•"/>
              <a:defRPr/>
            </a:pPr>
            <a:r>
              <a:rPr lang="en-US" sz="1600">
                <a:solidFill>
                  <a:srgbClr val="0E2841"/>
                </a:solidFill>
                <a:latin typeface="Inter"/>
                <a:ea typeface="Inter"/>
                <a:cs typeface="Inter"/>
              </a:rPr>
              <a:t>Ресурсоемкость (написана на Java, требует много оперативной памяти)</a:t>
            </a:r>
            <a:endParaRPr sz="1600">
              <a:solidFill>
                <a:srgbClr val="0E2841"/>
              </a:solidFill>
              <a:latin typeface="Inter"/>
              <a:cs typeface="Inter"/>
            </a:endParaRPr>
          </a:p>
          <a:p>
            <a:pPr marL="342900" indent="-342900">
              <a:spcAft>
                <a:spcPts val="1500"/>
              </a:spcAft>
              <a:buSzPct val="100000"/>
              <a:buChar char="•"/>
              <a:defRPr/>
            </a:pPr>
            <a:r>
              <a:rPr lang="ru-RU" sz="1600">
                <a:solidFill>
                  <a:srgbClr val="0E2841"/>
                </a:solidFill>
                <a:latin typeface="Inter"/>
                <a:ea typeface="Inter"/>
                <a:cs typeface="Inter"/>
              </a:rPr>
              <a:t>С</a:t>
            </a:r>
            <a:r>
              <a:rPr lang="en-US" sz="1600">
                <a:solidFill>
                  <a:srgbClr val="0E2841"/>
                </a:solidFill>
                <a:latin typeface="Inter"/>
                <a:ea typeface="Inter"/>
                <a:cs typeface="Inter"/>
              </a:rPr>
              <a:t>ложн</a:t>
            </a:r>
            <a:r>
              <a:rPr lang="ru-RU" sz="1600">
                <a:solidFill>
                  <a:srgbClr val="0E2841"/>
                </a:solidFill>
                <a:latin typeface="Inter"/>
                <a:ea typeface="Inter"/>
                <a:cs typeface="Inter"/>
              </a:rPr>
              <a:t>ое </a:t>
            </a:r>
            <a:r>
              <a:rPr lang="en-US" sz="1600">
                <a:solidFill>
                  <a:srgbClr val="0E2841"/>
                </a:solidFill>
                <a:latin typeface="Inter"/>
                <a:ea typeface="Inter"/>
                <a:cs typeface="Inter"/>
              </a:rPr>
              <a:t>горизонтальн</a:t>
            </a:r>
            <a:r>
              <a:rPr lang="ru-RU" sz="1600">
                <a:solidFill>
                  <a:srgbClr val="0E2841"/>
                </a:solidFill>
                <a:latin typeface="Inter"/>
                <a:ea typeface="Inter"/>
                <a:cs typeface="Inter"/>
              </a:rPr>
              <a:t>ое масштабирование</a:t>
            </a:r>
            <a:br>
              <a:rPr lang="ru-RU" sz="1600">
                <a:solidFill>
                  <a:srgbClr val="0E2841"/>
                </a:solidFill>
                <a:latin typeface="Inter"/>
                <a:ea typeface="Inter"/>
                <a:cs typeface="Inter"/>
              </a:rPr>
            </a:br>
            <a:r>
              <a:rPr lang="en-US" sz="1600">
                <a:solidFill>
                  <a:srgbClr val="0E2841"/>
                </a:solidFill>
                <a:latin typeface="Inter"/>
                <a:ea typeface="Inter"/>
                <a:cs typeface="Inter"/>
              </a:rPr>
              <a:t>(в отличие от Dgraph/NebulaGraph)</a:t>
            </a:r>
            <a:endParaRPr sz="1600">
              <a:solidFill>
                <a:srgbClr val="0E2841"/>
              </a:solidFill>
              <a:latin typeface="Inter"/>
              <a:cs typeface="Inter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8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9832811" name="Text 2"/>
          <p:cNvSpPr/>
          <p:nvPr/>
        </p:nvSpPr>
        <p:spPr bwMode="auto">
          <a:xfrm>
            <a:off x="914400" y="220599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  <a:defRPr/>
            </a:pPr>
            <a:r>
              <a:rPr lang="en-US" sz="3600" b="1">
                <a:solidFill>
                  <a:srgbClr val="0E2841"/>
                </a:solidFill>
                <a:latin typeface="Inter"/>
                <a:ea typeface="Inter"/>
                <a:cs typeface="Inter"/>
              </a:rPr>
              <a:t>Спасибо за внимание!</a:t>
            </a:r>
            <a:endParaRPr sz="3600">
              <a:solidFill>
                <a:srgbClr val="0E2841"/>
              </a:solidFill>
              <a:latin typeface="Inter"/>
              <a:cs typeface="Inter"/>
            </a:endParaRPr>
          </a:p>
        </p:txBody>
      </p:sp>
      <p:sp>
        <p:nvSpPr>
          <p:cNvPr id="2050863713" name="Text 4"/>
          <p:cNvSpPr/>
          <p:nvPr/>
        </p:nvSpPr>
        <p:spPr bwMode="auto">
          <a:xfrm>
            <a:off x="914400" y="43891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spcAft>
                <a:spcPts val="600"/>
              </a:spcAft>
              <a:defRPr/>
            </a:pPr>
            <a:r>
              <a:rPr lang="ru-RU" sz="1200" b="0" i="0" u="none" strike="noStrike" cap="none" spc="0">
                <a:solidFill>
                  <a:srgbClr val="0E2841"/>
                </a:solidFill>
                <a:latin typeface="Inter"/>
                <a:ea typeface="Inter"/>
                <a:cs typeface="Arial"/>
              </a:rPr>
              <a:t>Кубанский Государственный Университет</a:t>
            </a:r>
            <a:br>
              <a:rPr lang="en-US" sz="1200" b="0" i="0" u="none" strike="noStrike" cap="none" spc="0">
                <a:solidFill>
                  <a:srgbClr val="0E2841"/>
                </a:solidFill>
                <a:latin typeface="Inter"/>
                <a:ea typeface="Inter"/>
                <a:cs typeface="Arial"/>
              </a:rPr>
            </a:br>
            <a:r>
              <a:rPr lang="ru-RU" sz="1200" b="0" i="0" u="none" strike="noStrike" cap="none" spc="0">
                <a:solidFill>
                  <a:srgbClr val="0E2841"/>
                </a:solidFill>
                <a:latin typeface="Inter"/>
                <a:ea typeface="Inter"/>
                <a:cs typeface="Arial"/>
              </a:rPr>
              <a:t>Физико-технический факультет</a:t>
            </a:r>
            <a:br>
              <a:rPr lang="ru-RU" sz="1200" b="0" i="0" u="none" strike="noStrike" cap="none" spc="0">
                <a:solidFill>
                  <a:srgbClr val="0E2841"/>
                </a:solidFill>
                <a:latin typeface="Inter"/>
                <a:ea typeface="Inter"/>
                <a:cs typeface="Arial"/>
              </a:rPr>
            </a:br>
            <a:r>
              <a:rPr lang="ru-RU" sz="1200" b="0" i="0" u="none" strike="noStrike" cap="none" spc="0">
                <a:solidFill>
                  <a:srgbClr val="0E2841"/>
                </a:solidFill>
                <a:latin typeface="Inter"/>
                <a:ea typeface="Inter"/>
                <a:cs typeface="Arial"/>
              </a:rPr>
              <a:t>Васильев Никита Евгеньевич</a:t>
            </a:r>
            <a:endParaRPr sz="12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Экран (16:9)</PresentationFormat>
  <Paragraphs>51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Aptos</vt:lpstr>
      <vt:lpstr>Arial</vt:lpstr>
      <vt:lpstr>Inter</vt:lpstr>
      <vt:lpstr>Lemon</vt:lpstr>
      <vt:lpstr>Roboto Mono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Евгений</dc:creator>
  <cp:lastModifiedBy>Evgenij Vasiliev</cp:lastModifiedBy>
  <cp:revision>1</cp:revision>
  <dcterms:modified xsi:type="dcterms:W3CDTF">2026-03-31T10:17:06Z</dcterms:modified>
</cp:coreProperties>
</file>